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256" r:id="rId2"/>
    <p:sldId id="283" r:id="rId3"/>
    <p:sldId id="284" r:id="rId4"/>
    <p:sldId id="285" r:id="rId5"/>
    <p:sldId id="257" r:id="rId6"/>
    <p:sldId id="259" r:id="rId7"/>
    <p:sldId id="260" r:id="rId8"/>
    <p:sldId id="261" r:id="rId9"/>
    <p:sldId id="263" r:id="rId10"/>
    <p:sldId id="264" r:id="rId11"/>
    <p:sldId id="265" r:id="rId12"/>
    <p:sldId id="266" r:id="rId13"/>
    <p:sldId id="279" r:id="rId14"/>
    <p:sldId id="267" r:id="rId15"/>
    <p:sldId id="269" r:id="rId16"/>
    <p:sldId id="270" r:id="rId17"/>
    <p:sldId id="271" r:id="rId18"/>
    <p:sldId id="277" r:id="rId19"/>
    <p:sldId id="286" r:id="rId20"/>
    <p:sldId id="274" r:id="rId21"/>
    <p:sldId id="276"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4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8C54CC-D33A-4EC0-BAC0-AB24DF032B81}" type="datetimeFigureOut">
              <a:rPr lang="en-US" smtClean="0"/>
              <a:pPr/>
              <a:t>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93308-7C0B-424A-9F32-0AD694415B55}" type="slidenum">
              <a:rPr lang="en-US" smtClean="0"/>
              <a:pPr/>
              <a:t>‹#›</a:t>
            </a:fld>
            <a:endParaRPr lang="en-US"/>
          </a:p>
        </p:txBody>
      </p:sp>
    </p:spTree>
    <p:extLst>
      <p:ext uri="{BB962C8B-B14F-4D97-AF65-F5344CB8AC3E}">
        <p14:creationId xmlns:p14="http://schemas.microsoft.com/office/powerpoint/2010/main" val="261071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93308-7C0B-424A-9F32-0AD694415B55}" type="slidenum">
              <a:rPr lang="en-US" smtClean="0"/>
              <a:pPr/>
              <a:t>9</a:t>
            </a:fld>
            <a:endParaRPr lang="en-US"/>
          </a:p>
        </p:txBody>
      </p:sp>
    </p:spTree>
    <p:extLst>
      <p:ext uri="{BB962C8B-B14F-4D97-AF65-F5344CB8AC3E}">
        <p14:creationId xmlns:p14="http://schemas.microsoft.com/office/powerpoint/2010/main" val="339455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2/9/2023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designious.s3.amazonaws.com/wp-content/uploads/2009/03/blue-floral-illustration.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om.om/url?sa=i&amp;source=images&amp;cd=&amp;cad=rja&amp;docid=U_WSyIQnQXgFYM&amp;tbnid=TwKOlZNuhCDX2M:&amp;ved=0CAgQjRwwAA&amp;url=http://www.cieng.com/a-22-258-Mechanical-Heavy-Crude-Expansion-Project.aspx&amp;ei=xbFFUfOTKIaErQemzoGwBA&amp;psig=AFQjCNEPlPwC6JeiChGUjJI0JvWRHl43ew&amp;ust=136360838970007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develop@omantel.net.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
            </a:r>
          </a:p>
        </p:txBody>
      </p:sp>
      <p:sp>
        <p:nvSpPr>
          <p:cNvPr id="3" name="Subtitle 2"/>
          <p:cNvSpPr>
            <a:spLocks noGrp="1"/>
          </p:cNvSpPr>
          <p:nvPr>
            <p:ph type="subTitle" idx="1"/>
          </p:nvPr>
        </p:nvSpPr>
        <p:spPr/>
        <p:txBody>
          <a:bodyPr/>
          <a:lstStyle/>
          <a:p>
            <a:endParaRPr lang="en-US"/>
          </a:p>
        </p:txBody>
      </p:sp>
      <p:pic>
        <p:nvPicPr>
          <p:cNvPr id="1026" name="il_fi" descr="http://designious.s3.amazonaws.com/wp-content/uploads/2009/03/blue-floral-illustration.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0" y="-1600200"/>
            <a:ext cx="9642475" cy="1227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1236" y="3621087"/>
            <a:ext cx="4246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766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v"/>
            </a:pPr>
            <a:r>
              <a:rPr lang="en-US" dirty="0"/>
              <a:t>Mechanical Division is specialized in supplying equipment and service to the upstream and downstream Oil &amp; Gas Industry, Power Sector, Water &amp; Wastewater Sector and other industrial units. </a:t>
            </a:r>
          </a:p>
          <a:p>
            <a:endParaRPr lang="en-US" sz="4400" dirty="0">
              <a:latin typeface="Algerian" pitchFamily="82" charset="0"/>
              <a:ea typeface="+mj-ea"/>
              <a:cs typeface="+mj-cs"/>
            </a:endParaRPr>
          </a:p>
        </p:txBody>
      </p:sp>
      <p:sp>
        <p:nvSpPr>
          <p:cNvPr id="2" name="Title 1"/>
          <p:cNvSpPr>
            <a:spLocks noGrp="1"/>
          </p:cNvSpPr>
          <p:nvPr>
            <p:ph type="title"/>
          </p:nvPr>
        </p:nvSpPr>
        <p:spPr/>
        <p:txBody>
          <a:bodyPr>
            <a:normAutofit/>
          </a:bodyPr>
          <a:lstStyle/>
          <a:p>
            <a:r>
              <a:rPr lang="en-US" sz="3200" dirty="0">
                <a:latin typeface="Algerian" pitchFamily="82" charset="0"/>
              </a:rPr>
              <a:t>MECHANICAL DIVISION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95800"/>
            <a:ext cx="2057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t2.gstatic.com/images?q=tbn:ANd9GcSsftLYah5BLWRpTCLFJVAj-ffw0m-Fu7xc3qVCVnW3t5xFAHG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481209"/>
            <a:ext cx="2438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13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828800"/>
            <a:ext cx="7408333" cy="4297363"/>
          </a:xfrm>
        </p:spPr>
        <p:txBody>
          <a:bodyPr>
            <a:normAutofit/>
          </a:bodyPr>
          <a:lstStyle/>
          <a:p>
            <a:pPr lvl="0">
              <a:buFont typeface="Wingdings" pitchFamily="2" charset="2"/>
              <a:buChar char="ü"/>
            </a:pPr>
            <a:r>
              <a:rPr lang="en-US" dirty="0"/>
              <a:t>Petroleum Development of Oman   (PDO). </a:t>
            </a:r>
          </a:p>
          <a:p>
            <a:pPr lvl="0">
              <a:buFont typeface="Wingdings" pitchFamily="2" charset="2"/>
              <a:buChar char="ü"/>
            </a:pPr>
            <a:r>
              <a:rPr lang="en-US" dirty="0"/>
              <a:t>OQ Group Oman</a:t>
            </a:r>
          </a:p>
          <a:p>
            <a:pPr lvl="0">
              <a:buFont typeface="Wingdings" pitchFamily="2" charset="2"/>
              <a:buChar char="ü"/>
            </a:pPr>
            <a:r>
              <a:rPr lang="en-US" dirty="0"/>
              <a:t>Occidental of Oman </a:t>
            </a:r>
          </a:p>
          <a:p>
            <a:pPr lvl="0">
              <a:buFont typeface="Wingdings" pitchFamily="2" charset="2"/>
              <a:buChar char="ü"/>
            </a:pPr>
            <a:r>
              <a:rPr lang="en-US" dirty="0"/>
              <a:t>CCED</a:t>
            </a:r>
          </a:p>
          <a:p>
            <a:pPr lvl="0">
              <a:buFont typeface="Wingdings" pitchFamily="2" charset="2"/>
              <a:buChar char="ü"/>
            </a:pPr>
            <a:r>
              <a:rPr lang="en-US" dirty="0"/>
              <a:t>Public Authority for Electricity &amp; Water</a:t>
            </a:r>
          </a:p>
          <a:p>
            <a:pPr lvl="0">
              <a:buFont typeface="Wingdings" pitchFamily="2" charset="2"/>
              <a:buChar char="ü"/>
            </a:pPr>
            <a:r>
              <a:rPr lang="en-US" dirty="0"/>
              <a:t>Oman Wastewater Company</a:t>
            </a:r>
          </a:p>
          <a:p>
            <a:pPr lvl="0">
              <a:buFont typeface="Wingdings" pitchFamily="2" charset="2"/>
              <a:buChar char="ü"/>
            </a:pPr>
            <a:r>
              <a:rPr lang="en-US" dirty="0" err="1"/>
              <a:t>Haya</a:t>
            </a:r>
            <a:r>
              <a:rPr lang="en-US" dirty="0"/>
              <a:t> Water</a:t>
            </a:r>
          </a:p>
          <a:p>
            <a:pPr lvl="0">
              <a:buFont typeface="Wingdings" pitchFamily="2" charset="2"/>
              <a:buChar char="ü"/>
            </a:pPr>
            <a:r>
              <a:rPr lang="en-US" dirty="0"/>
              <a:t>OOCEP</a:t>
            </a:r>
          </a:p>
          <a:p>
            <a:pPr lvl="0">
              <a:buFont typeface="Wingdings" pitchFamily="2" charset="2"/>
              <a:buChar char="ü"/>
            </a:pPr>
            <a:r>
              <a:rPr lang="en-US" dirty="0" err="1"/>
              <a:t>Daleel</a:t>
            </a:r>
            <a:r>
              <a:rPr lang="en-US" dirty="0"/>
              <a:t> Petroleum</a:t>
            </a:r>
          </a:p>
          <a:p>
            <a:endParaRPr lang="en-US" dirty="0"/>
          </a:p>
        </p:txBody>
      </p:sp>
      <p:sp>
        <p:nvSpPr>
          <p:cNvPr id="2" name="Title 1"/>
          <p:cNvSpPr>
            <a:spLocks noGrp="1"/>
          </p:cNvSpPr>
          <p:nvPr>
            <p:ph type="title"/>
          </p:nvPr>
        </p:nvSpPr>
        <p:spPr/>
        <p:txBody>
          <a:bodyPr>
            <a:normAutofit/>
          </a:bodyPr>
          <a:lstStyle/>
          <a:p>
            <a:pPr marL="457200" indent="-457200">
              <a:buFont typeface="Wingdings" pitchFamily="2" charset="2"/>
              <a:buChar char="v"/>
            </a:pPr>
            <a:r>
              <a:rPr lang="en-US" sz="3100" dirty="0">
                <a:solidFill>
                  <a:srgbClr val="C00000"/>
                </a:solidFill>
              </a:rPr>
              <a:t>We are registered suppliers to the following</a:t>
            </a:r>
            <a:r>
              <a:rPr lang="en-US" dirty="0">
                <a:solidFill>
                  <a:srgbClr val="C00000"/>
                </a:solidFill>
              </a:rPr>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835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2400"/>
                            </p:stCondLst>
                            <p:childTnLst>
                              <p:par>
                                <p:cTn id="12" presetID="42"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4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4400"/>
                            </p:stCondLst>
                            <p:childTnLst>
                              <p:par>
                                <p:cTn id="24" presetID="42"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540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6400"/>
                            </p:stCondLst>
                            <p:childTnLst>
                              <p:par>
                                <p:cTn id="36" presetID="42"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7400"/>
                            </p:stCondLst>
                            <p:childTnLst>
                              <p:par>
                                <p:cTn id="42" presetID="42"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8400"/>
                            </p:stCondLst>
                            <p:childTnLst>
                              <p:par>
                                <p:cTn id="48" presetID="42" presetClass="entr" presetSubtype="0"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9400"/>
                            </p:stCondLst>
                            <p:childTnLst>
                              <p:par>
                                <p:cTn id="54" presetID="42" presetClass="entr" presetSubtype="0" fill="hold"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400"/>
                            </p:stCondLst>
                            <p:childTnLst>
                              <p:par>
                                <p:cTn id="60" presetID="42" presetClass="entr" presetSubtype="0" fill="hold" nodeType="after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114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4038600"/>
          </a:xfrm>
        </p:spPr>
        <p:txBody>
          <a:bodyPr>
            <a:normAutofit fontScale="62500" lnSpcReduction="20000"/>
          </a:bodyPr>
          <a:lstStyle/>
          <a:p>
            <a:pPr lvl="0">
              <a:buFont typeface="Wingdings" pitchFamily="2" charset="2"/>
              <a:buChar char="Ø"/>
            </a:pPr>
            <a:endParaRPr lang="en-US" b="1" dirty="0"/>
          </a:p>
          <a:p>
            <a:pPr lvl="0">
              <a:buFont typeface="Wingdings" pitchFamily="2" charset="2"/>
              <a:buChar char="Ø"/>
            </a:pPr>
            <a:endParaRPr lang="en-US" b="1" dirty="0"/>
          </a:p>
          <a:p>
            <a:pPr lvl="0">
              <a:buFont typeface="Wingdings" pitchFamily="2" charset="2"/>
              <a:buChar char="Ø"/>
            </a:pPr>
            <a:endParaRPr lang="en-US" b="1" dirty="0"/>
          </a:p>
          <a:p>
            <a:pPr lvl="0">
              <a:buFont typeface="Wingdings" pitchFamily="2" charset="2"/>
              <a:buChar char="Ø"/>
            </a:pPr>
            <a:endParaRPr lang="en-US" b="1" dirty="0">
              <a:solidFill>
                <a:srgbClr val="FF0000"/>
              </a:solidFill>
            </a:endParaRPr>
          </a:p>
          <a:p>
            <a:pPr lvl="0">
              <a:buFont typeface="Wingdings" pitchFamily="2" charset="2"/>
              <a:buChar char="Ø"/>
            </a:pPr>
            <a:r>
              <a:rPr lang="en-US" b="1" dirty="0" err="1"/>
              <a:t>Hanhwa</a:t>
            </a:r>
            <a:r>
              <a:rPr lang="en-US" b="1" dirty="0"/>
              <a:t> </a:t>
            </a:r>
            <a:r>
              <a:rPr lang="en-US" b="1" dirty="0" err="1"/>
              <a:t>Engg</a:t>
            </a:r>
            <a:r>
              <a:rPr lang="en-US" b="1" dirty="0"/>
              <a:t>. &amp; Const. Corp., Korea		-  EPC Contractors </a:t>
            </a:r>
            <a:r>
              <a:rPr lang="en-US" dirty="0">
                <a:solidFill>
                  <a:srgbClr val="FF0000"/>
                </a:solidFill>
              </a:rPr>
              <a:t>		</a:t>
            </a:r>
          </a:p>
          <a:p>
            <a:pPr marL="0" lvl="0" indent="0">
              <a:buNone/>
            </a:pPr>
            <a:r>
              <a:rPr lang="en-US" dirty="0">
                <a:solidFill>
                  <a:srgbClr val="FF0000"/>
                </a:solidFill>
              </a:rPr>
              <a:t>			    </a:t>
            </a:r>
            <a:endParaRPr lang="en-US" b="1" dirty="0">
              <a:solidFill>
                <a:srgbClr val="FF0000"/>
              </a:solidFill>
            </a:endParaRPr>
          </a:p>
          <a:p>
            <a:pPr lvl="0">
              <a:buFont typeface="Wingdings" pitchFamily="2" charset="2"/>
              <a:buChar char="Ø"/>
            </a:pPr>
            <a:r>
              <a:rPr lang="en-US" b="1" dirty="0" err="1"/>
              <a:t>Posco</a:t>
            </a:r>
            <a:r>
              <a:rPr lang="en-US" b="1" dirty="0"/>
              <a:t> Engineering, Korea			-  EPC Contractors</a:t>
            </a:r>
          </a:p>
          <a:p>
            <a:pPr marL="0" indent="0">
              <a:buNone/>
            </a:pPr>
            <a:r>
              <a:rPr lang="en-US" b="1" dirty="0"/>
              <a:t>				         	   </a:t>
            </a:r>
          </a:p>
          <a:p>
            <a:pPr>
              <a:buFont typeface="Wingdings" pitchFamily="2" charset="2"/>
              <a:buChar char="Ø"/>
            </a:pPr>
            <a:r>
              <a:rPr lang="en-US" b="1" dirty="0"/>
              <a:t>CMI, Belgium				-  Boilers	</a:t>
            </a:r>
          </a:p>
          <a:p>
            <a:pPr marL="0" indent="0">
              <a:buNone/>
            </a:pPr>
            <a:r>
              <a:rPr lang="en-US" b="1" dirty="0"/>
              <a:t>					   Combustion System</a:t>
            </a:r>
          </a:p>
          <a:p>
            <a:pPr marL="0" indent="0">
              <a:buNone/>
            </a:pPr>
            <a:endParaRPr lang="en-US" b="1" dirty="0"/>
          </a:p>
          <a:p>
            <a:pPr lvl="0">
              <a:buFont typeface="Wingdings" pitchFamily="2" charset="2"/>
              <a:buChar char="Ø"/>
            </a:pPr>
            <a:r>
              <a:rPr lang="en-US" b="1" dirty="0"/>
              <a:t>Titanium Fabrication Corporation, USA		-  Titanium Heat Exchangers, </a:t>
            </a:r>
          </a:p>
          <a:p>
            <a:pPr marL="0" indent="0">
              <a:buNone/>
            </a:pPr>
            <a:r>
              <a:rPr lang="en-US" b="1" dirty="0"/>
              <a:t>				   	    Vessels</a:t>
            </a:r>
          </a:p>
          <a:p>
            <a:pPr marL="0" indent="0">
              <a:buNone/>
            </a:pPr>
            <a:endParaRPr lang="en-US" b="1" dirty="0"/>
          </a:p>
          <a:p>
            <a:pPr lvl="0">
              <a:buFont typeface="Wingdings" pitchFamily="2" charset="2"/>
              <a:buChar char="Ø"/>
            </a:pPr>
            <a:r>
              <a:rPr lang="en-US" b="1" dirty="0"/>
              <a:t>Innovative Steam Technologies- Canada		-   HRSG/Boilers</a:t>
            </a:r>
          </a:p>
          <a:p>
            <a:pPr marL="0" lvl="0" indent="0">
              <a:buNone/>
            </a:pPr>
            <a:r>
              <a:rPr lang="en-US" b="1" dirty="0"/>
              <a:t>					  </a:t>
            </a:r>
            <a:endParaRPr lang="en-US" dirty="0"/>
          </a:p>
        </p:txBody>
      </p:sp>
      <p:sp>
        <p:nvSpPr>
          <p:cNvPr id="2" name="Title 1"/>
          <p:cNvSpPr>
            <a:spLocks noGrp="1"/>
          </p:cNvSpPr>
          <p:nvPr>
            <p:ph type="title"/>
          </p:nvPr>
        </p:nvSpPr>
        <p:spPr>
          <a:xfrm>
            <a:off x="457200" y="274638"/>
            <a:ext cx="8229600" cy="792162"/>
          </a:xfrm>
        </p:spPr>
        <p:txBody>
          <a:bodyPr>
            <a:normAutofit fontScale="90000"/>
          </a:bodyPr>
          <a:lstStyle/>
          <a:p>
            <a:pPr marL="457200" indent="-457200">
              <a:buFont typeface="Wingdings" pitchFamily="2" charset="2"/>
              <a:buChar char="v"/>
            </a:pPr>
            <a:r>
              <a:rPr lang="en-US" sz="3200" dirty="0">
                <a:solidFill>
                  <a:srgbClr val="C00000"/>
                </a:solidFill>
              </a:rPr>
              <a:t>Some of our Principals for Oil &amp; Gas industry</a:t>
            </a:r>
            <a:r>
              <a:rPr lang="en-US" sz="3200" dirty="0"/>
              <a: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1" y="4953000"/>
            <a:ext cx="283086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t0.gstatic.com/images?q=tbn:ANd9GcT1jAVwvmvS6YUyOK_UUhEMwepoYwZuSDrjT5CVAmfAGuLoPn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876800"/>
            <a:ext cx="3048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867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2350"/>
                            </p:stCondLst>
                            <p:childTnLst>
                              <p:par>
                                <p:cTn id="12" presetID="53" presetClass="entr" presetSubtype="16"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par>
                          <p:cTn id="17" fill="hold">
                            <p:stCondLst>
                              <p:cond delay="2850"/>
                            </p:stCondLst>
                            <p:childTnLst>
                              <p:par>
                                <p:cTn id="18" presetID="53" presetClass="entr" presetSubtype="16"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3">
                                            <p:txEl>
                                              <p:pRg st="5" end="5"/>
                                            </p:txEl>
                                          </p:spTgt>
                                        </p:tgtEl>
                                      </p:cBhvr>
                                    </p:animEffect>
                                  </p:childTnLst>
                                </p:cTn>
                              </p:par>
                            </p:childTnLst>
                          </p:cTn>
                        </p:par>
                        <p:par>
                          <p:cTn id="23" fill="hold">
                            <p:stCondLst>
                              <p:cond delay="3350"/>
                            </p:stCondLst>
                            <p:childTnLst>
                              <p:par>
                                <p:cTn id="24" presetID="53" presetClass="entr" presetSubtype="16"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childTnLst>
                          </p:cTn>
                        </p:par>
                        <p:par>
                          <p:cTn id="29" fill="hold">
                            <p:stCondLst>
                              <p:cond delay="3850"/>
                            </p:stCondLst>
                            <p:childTnLst>
                              <p:par>
                                <p:cTn id="30" presetID="53" presetClass="entr" presetSubtype="16"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3">
                                            <p:txEl>
                                              <p:pRg st="7" end="7"/>
                                            </p:txEl>
                                          </p:spTgt>
                                        </p:tgtEl>
                                      </p:cBhvr>
                                    </p:animEffect>
                                  </p:childTnLst>
                                </p:cTn>
                              </p:par>
                            </p:childTnLst>
                          </p:cTn>
                        </p:par>
                        <p:par>
                          <p:cTn id="35" fill="hold">
                            <p:stCondLst>
                              <p:cond delay="4350"/>
                            </p:stCondLst>
                            <p:childTnLst>
                              <p:par>
                                <p:cTn id="36" presetID="53" presetClass="entr" presetSubtype="16"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3">
                                            <p:txEl>
                                              <p:pRg st="8" end="8"/>
                                            </p:txEl>
                                          </p:spTgt>
                                        </p:tgtEl>
                                      </p:cBhvr>
                                    </p:animEffect>
                                  </p:childTnLst>
                                </p:cTn>
                              </p:par>
                            </p:childTnLst>
                          </p:cTn>
                        </p:par>
                        <p:par>
                          <p:cTn id="41" fill="hold">
                            <p:stCondLst>
                              <p:cond delay="4850"/>
                            </p:stCondLst>
                            <p:childTnLst>
                              <p:par>
                                <p:cTn id="42" presetID="53" presetClass="entr" presetSubtype="16"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6" dur="500"/>
                                        <p:tgtEl>
                                          <p:spTgt spid="3">
                                            <p:txEl>
                                              <p:pRg st="9" end="9"/>
                                            </p:txEl>
                                          </p:spTgt>
                                        </p:tgtEl>
                                      </p:cBhvr>
                                    </p:animEffect>
                                  </p:childTnLst>
                                </p:cTn>
                              </p:par>
                            </p:childTnLst>
                          </p:cTn>
                        </p:par>
                        <p:par>
                          <p:cTn id="47" fill="hold">
                            <p:stCondLst>
                              <p:cond delay="5350"/>
                            </p:stCondLst>
                            <p:childTnLst>
                              <p:par>
                                <p:cTn id="48" presetID="53" presetClass="entr" presetSubtype="16" fill="hold" nodeType="after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 calcmode="lin" valueType="num">
                                      <p:cBhvr>
                                        <p:cTn id="50"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2" dur="500"/>
                                        <p:tgtEl>
                                          <p:spTgt spid="3">
                                            <p:txEl>
                                              <p:pRg st="11" end="11"/>
                                            </p:txEl>
                                          </p:spTgt>
                                        </p:tgtEl>
                                      </p:cBhvr>
                                    </p:animEffect>
                                  </p:childTnLst>
                                </p:cTn>
                              </p:par>
                            </p:childTnLst>
                          </p:cTn>
                        </p:par>
                        <p:par>
                          <p:cTn id="53" fill="hold">
                            <p:stCondLst>
                              <p:cond delay="5850"/>
                            </p:stCondLst>
                            <p:childTnLst>
                              <p:par>
                                <p:cTn id="54" presetID="53" presetClass="entr" presetSubtype="16" fill="hold" nodeType="after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 calcmode="lin" valueType="num">
                                      <p:cBhvr>
                                        <p:cTn id="56"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58" dur="500"/>
                                        <p:tgtEl>
                                          <p:spTgt spid="3">
                                            <p:txEl>
                                              <p:pRg st="12" end="12"/>
                                            </p:txEl>
                                          </p:spTgt>
                                        </p:tgtEl>
                                      </p:cBhvr>
                                    </p:animEffect>
                                  </p:childTnLst>
                                </p:cTn>
                              </p:par>
                            </p:childTnLst>
                          </p:cTn>
                        </p:par>
                        <p:par>
                          <p:cTn id="59" fill="hold">
                            <p:stCondLst>
                              <p:cond delay="6350"/>
                            </p:stCondLst>
                            <p:childTnLst>
                              <p:par>
                                <p:cTn id="60" presetID="53" presetClass="entr" presetSubtype="16" fill="hold" nodeType="after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 calcmode="lin" valueType="num">
                                      <p:cBhvr>
                                        <p:cTn id="62"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64" dur="500"/>
                                        <p:tgtEl>
                                          <p:spTgt spid="3">
                                            <p:txEl>
                                              <p:pRg st="14" end="14"/>
                                            </p:txEl>
                                          </p:spTgt>
                                        </p:tgtEl>
                                      </p:cBhvr>
                                    </p:animEffect>
                                  </p:childTnLst>
                                </p:cTn>
                              </p:par>
                            </p:childTnLst>
                          </p:cTn>
                        </p:par>
                        <p:par>
                          <p:cTn id="65" fill="hold">
                            <p:stCondLst>
                              <p:cond delay="6850"/>
                            </p:stCondLst>
                            <p:childTnLst>
                              <p:par>
                                <p:cTn id="66" presetID="53" presetClass="entr" presetSubtype="16" fill="hold" nodeType="after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 calcmode="lin" valueType="num">
                                      <p:cBhvr>
                                        <p:cTn id="68"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70" dur="500"/>
                                        <p:tgtEl>
                                          <p:spTgt spid="3">
                                            <p:txEl>
                                              <p:pRg st="15" end="15"/>
                                            </p:txEl>
                                          </p:spTgt>
                                        </p:tgtEl>
                                      </p:cBhvr>
                                    </p:animEffect>
                                  </p:childTnLst>
                                </p:cTn>
                              </p:par>
                            </p:childTnLst>
                          </p:cTn>
                        </p:par>
                        <p:par>
                          <p:cTn id="71" fill="hold">
                            <p:stCondLst>
                              <p:cond delay="7350"/>
                            </p:stCondLst>
                            <p:childTnLst>
                              <p:par>
                                <p:cTn id="72" presetID="5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203" y="1219200"/>
            <a:ext cx="8001000" cy="3631763"/>
          </a:xfrm>
          <a:prstGeom prst="rect">
            <a:avLst/>
          </a:prstGeom>
        </p:spPr>
        <p:txBody>
          <a:bodyPr wrap="square">
            <a:spAutoFit/>
          </a:bodyPr>
          <a:lstStyle/>
          <a:p>
            <a:pPr marL="342900" lvl="0" indent="-342900">
              <a:buFont typeface="Wingdings"/>
              <a:buChar char=""/>
            </a:pPr>
            <a:endParaRPr lang="en-US" sz="1700" b="1" dirty="0">
              <a:solidFill>
                <a:schemeClr val="tx2"/>
              </a:solidFill>
            </a:endParaRPr>
          </a:p>
          <a:p>
            <a:pPr marL="342900" lvl="0" indent="-342900">
              <a:buFont typeface="Wingdings"/>
              <a:buChar char=""/>
            </a:pPr>
            <a:r>
              <a:rPr lang="en-US" sz="1700" b="1" dirty="0">
                <a:solidFill>
                  <a:schemeClr val="tx2"/>
                </a:solidFill>
              </a:rPr>
              <a:t>ZEECO, U.S.A          			</a:t>
            </a:r>
            <a:r>
              <a:rPr lang="en-US" b="1" dirty="0">
                <a:latin typeface="Times New Roman"/>
                <a:ea typeface="Times New Roman"/>
              </a:rPr>
              <a:t>-  </a:t>
            </a:r>
            <a:r>
              <a:rPr lang="en-US" sz="1700" b="1" dirty="0">
                <a:solidFill>
                  <a:schemeClr val="tx2"/>
                </a:solidFill>
              </a:rPr>
              <a:t>Flares, Burners </a:t>
            </a:r>
          </a:p>
          <a:p>
            <a:pPr marL="342900" lvl="0" indent="-342900">
              <a:buFont typeface="Wingdings"/>
              <a:buChar char=""/>
            </a:pPr>
            <a:endParaRPr lang="en-US" sz="1700" b="1" dirty="0">
              <a:solidFill>
                <a:schemeClr val="tx2"/>
              </a:solidFill>
            </a:endParaRPr>
          </a:p>
          <a:p>
            <a:pPr marL="342900" lvl="0" indent="-342900">
              <a:buFont typeface="Wingdings"/>
              <a:buChar char=""/>
            </a:pPr>
            <a:endParaRPr lang="en-US" sz="1700" b="1" dirty="0">
              <a:solidFill>
                <a:schemeClr val="tx2"/>
              </a:solidFill>
            </a:endParaRPr>
          </a:p>
          <a:p>
            <a:pPr marL="342900" lvl="0" indent="-342900">
              <a:buFont typeface="Wingdings"/>
              <a:buChar char=""/>
            </a:pPr>
            <a:r>
              <a:rPr lang="en-US" sz="1700" b="1" dirty="0">
                <a:solidFill>
                  <a:schemeClr val="tx2"/>
                </a:solidFill>
              </a:rPr>
              <a:t>MAN Industries, India  			-  C.S. Pipes</a:t>
            </a:r>
          </a:p>
          <a:p>
            <a:pPr lvl="0"/>
            <a:endParaRPr lang="en-US" b="1" dirty="0">
              <a:latin typeface="Times New Roman"/>
              <a:ea typeface="Times New Roman"/>
            </a:endParaRPr>
          </a:p>
          <a:p>
            <a:pPr marR="0" lvl="0">
              <a:spcBef>
                <a:spcPts val="0"/>
              </a:spcBef>
              <a:spcAft>
                <a:spcPts val="0"/>
              </a:spcAft>
            </a:pPr>
            <a:endParaRPr lang="en-US" sz="1050" dirty="0">
              <a:latin typeface="Times New Roman"/>
              <a:ea typeface="Times New Roman"/>
            </a:endParaRPr>
          </a:p>
          <a:p>
            <a:pPr>
              <a:buFont typeface="Wingdings" pitchFamily="2" charset="2"/>
              <a:buChar char="Ø"/>
            </a:pPr>
            <a:r>
              <a:rPr lang="en-US" b="1" dirty="0">
                <a:latin typeface="Times New Roman"/>
                <a:ea typeface="Times New Roman"/>
              </a:rPr>
              <a:t> </a:t>
            </a:r>
            <a:r>
              <a:rPr lang="en-US" sz="1700" b="1" dirty="0">
                <a:solidFill>
                  <a:schemeClr val="tx2"/>
                </a:solidFill>
              </a:rPr>
              <a:t>Innovative Steam Technologies- Canada           -  HRSG/Boilers</a:t>
            </a:r>
          </a:p>
          <a:p>
            <a:endParaRPr lang="en-US" sz="1700" b="1" dirty="0">
              <a:solidFill>
                <a:schemeClr val="tx2"/>
              </a:solidFill>
            </a:endParaRPr>
          </a:p>
          <a:p>
            <a:endParaRPr lang="en-US" sz="1700" b="1" dirty="0">
              <a:solidFill>
                <a:schemeClr val="tx2"/>
              </a:solidFill>
            </a:endParaRPr>
          </a:p>
          <a:p>
            <a:pPr>
              <a:buFont typeface="Wingdings" pitchFamily="2" charset="2"/>
              <a:buChar char="Ø"/>
            </a:pPr>
            <a:r>
              <a:rPr lang="en-US" sz="1700" b="1" dirty="0">
                <a:solidFill>
                  <a:schemeClr val="tx2"/>
                </a:solidFill>
              </a:rPr>
              <a:t>Rolls Royce Eng. Plc.			-  Gas Turbine Servicing</a:t>
            </a:r>
          </a:p>
          <a:p>
            <a:pPr marR="0" lvl="0">
              <a:spcBef>
                <a:spcPts val="0"/>
              </a:spcBef>
              <a:spcAft>
                <a:spcPts val="0"/>
              </a:spcAft>
            </a:pPr>
            <a:endParaRPr lang="en-US" sz="1050" dirty="0">
              <a:latin typeface="Times New Roman"/>
              <a:ea typeface="Times New Roman"/>
            </a:endParaRPr>
          </a:p>
          <a:p>
            <a:pPr marL="1371600" marR="0" indent="457200">
              <a:spcBef>
                <a:spcPts val="0"/>
              </a:spcBef>
              <a:spcAft>
                <a:spcPts val="0"/>
              </a:spcAft>
            </a:pPr>
            <a:r>
              <a:rPr lang="en-US" b="1" dirty="0">
                <a:latin typeface="Times New Roman"/>
                <a:ea typeface="Times New Roman"/>
              </a:rPr>
              <a:t>            </a:t>
            </a:r>
          </a:p>
          <a:p>
            <a:pPr marL="1371600" marR="0" indent="457200">
              <a:spcBef>
                <a:spcPts val="0"/>
              </a:spcBef>
              <a:spcAft>
                <a:spcPts val="0"/>
              </a:spcAft>
            </a:pPr>
            <a:r>
              <a:rPr lang="en-US" b="1" dirty="0">
                <a:latin typeface="Times New Roman"/>
                <a:ea typeface="Times New Roman"/>
              </a:rPr>
              <a:t>          -</a:t>
            </a:r>
            <a:endParaRPr lang="en-US" sz="1050" dirty="0">
              <a:effectLst/>
              <a:latin typeface="Times New Roman"/>
              <a:ea typeface="Times New Roman"/>
            </a:endParaRPr>
          </a:p>
        </p:txBody>
      </p:sp>
      <p:sp>
        <p:nvSpPr>
          <p:cNvPr id="4" name="Title 1"/>
          <p:cNvSpPr txBox="1">
            <a:spLocks/>
          </p:cNvSpPr>
          <p:nvPr/>
        </p:nvSpPr>
        <p:spPr>
          <a:xfrm>
            <a:off x="457200" y="274638"/>
            <a:ext cx="8229600" cy="792162"/>
          </a:xfrm>
          <a:prstGeom prst="rect">
            <a:avLst/>
          </a:prstGeom>
        </p:spPr>
        <p:txBody>
          <a:bodyP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itchFamily="2" charset="2"/>
              <a:buChar char="v"/>
            </a:pPr>
            <a:r>
              <a:rPr lang="en-US" sz="3200">
                <a:solidFill>
                  <a:srgbClr val="C00000"/>
                </a:solidFill>
              </a:rPr>
              <a:t>Some of our Principals for Oil &amp; Gas industry</a:t>
            </a:r>
            <a:r>
              <a:rPr lang="en-US" sz="3200"/>
              <a:t>:</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559174"/>
            <a:ext cx="2633639" cy="181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51" y="4596175"/>
            <a:ext cx="2590800" cy="178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30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p:cTn id="1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0" dur="500"/>
                                        <p:tgtEl>
                                          <p:spTgt spid="3">
                                            <p:txEl>
                                              <p:pRg st="7" end="7"/>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 calcmode="lin" valueType="num">
                                      <p:cBhvr>
                                        <p:cTn id="2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26" dur="500"/>
                                        <p:tgtEl>
                                          <p:spTgt spid="3">
                                            <p:txEl>
                                              <p:pRg st="10" end="10"/>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 calcmode="lin" valueType="num">
                                      <p:cBhvr>
                                        <p:cTn id="30"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32" dur="500"/>
                                        <p:tgtEl>
                                          <p:spTgt spid="3">
                                            <p:txEl>
                                              <p:pRg st="12" end="12"/>
                                            </p:txEl>
                                          </p:spTgt>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 calcmode="lin" valueType="num">
                                      <p:cBhvr>
                                        <p:cTn id="36"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38" dur="500"/>
                                        <p:tgtEl>
                                          <p:spTgt spid="3">
                                            <p:txEl>
                                              <p:pRg st="13" end="13"/>
                                            </p:txEl>
                                          </p:spTgt>
                                        </p:tgtEl>
                                      </p:cBhvr>
                                    </p:animEffect>
                                  </p:childTnLst>
                                </p:cTn>
                              </p:par>
                            </p:childTnLst>
                          </p:cTn>
                        </p:par>
                        <p:par>
                          <p:cTn id="39" fill="hold">
                            <p:stCondLst>
                              <p:cond delay="2500"/>
                            </p:stCondLst>
                            <p:childTnLst>
                              <p:par>
                                <p:cTn id="40" presetID="34" presetClass="emph" presetSubtype="0" fill="hold" grpId="0" nodeType="after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4"/>
                                        </p:tgtEl>
                                        <p:attrNameLst>
                                          <p:attrName>ppt_x</p:attrName>
                                          <p:attrName>ppt_y</p:attrName>
                                        </p:attrNameLst>
                                      </p:cBhvr>
                                    </p:animMotion>
                                    <p:animRot by="1500000">
                                      <p:cBhvr>
                                        <p:cTn id="42" dur="125" fill="hold">
                                          <p:stCondLst>
                                            <p:cond delay="0"/>
                                          </p:stCondLst>
                                        </p:cTn>
                                        <p:tgtEl>
                                          <p:spTgt spid="4"/>
                                        </p:tgtEl>
                                        <p:attrNameLst>
                                          <p:attrName>r</p:attrName>
                                        </p:attrNameLst>
                                      </p:cBhvr>
                                    </p:animRot>
                                    <p:animRot by="-1500000">
                                      <p:cBhvr>
                                        <p:cTn id="43" dur="125" fill="hold">
                                          <p:stCondLst>
                                            <p:cond delay="125"/>
                                          </p:stCondLst>
                                        </p:cTn>
                                        <p:tgtEl>
                                          <p:spTgt spid="4"/>
                                        </p:tgtEl>
                                        <p:attrNameLst>
                                          <p:attrName>r</p:attrName>
                                        </p:attrNameLst>
                                      </p:cBhvr>
                                    </p:animRot>
                                    <p:animRot by="-1500000">
                                      <p:cBhvr>
                                        <p:cTn id="44" dur="125" fill="hold">
                                          <p:stCondLst>
                                            <p:cond delay="250"/>
                                          </p:stCondLst>
                                        </p:cTn>
                                        <p:tgtEl>
                                          <p:spTgt spid="4"/>
                                        </p:tgtEl>
                                        <p:attrNameLst>
                                          <p:attrName>r</p:attrName>
                                        </p:attrNameLst>
                                      </p:cBhvr>
                                    </p:animRot>
                                    <p:animRot by="1500000">
                                      <p:cBhvr>
                                        <p:cTn id="45" dur="125" fill="hold">
                                          <p:stCondLst>
                                            <p:cond delay="375"/>
                                          </p:stCondLst>
                                        </p:cTn>
                                        <p:tgtEl>
                                          <p:spTgt spid="4"/>
                                        </p:tgtEl>
                                        <p:attrNameLst>
                                          <p:attrName>r</p:attrName>
                                        </p:attrNameLst>
                                      </p:cBhvr>
                                    </p:animRot>
                                  </p:childTnLst>
                                </p:cTn>
                              </p:par>
                            </p:childTnLst>
                          </p:cTn>
                        </p:par>
                        <p:par>
                          <p:cTn id="46" fill="hold">
                            <p:stCondLst>
                              <p:cond delay="485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v"/>
            </a:pPr>
            <a:r>
              <a:rPr lang="en-US" dirty="0"/>
              <a:t>We have established exclusive agency agreements with International Manufacturers for forth coming Industrial Projects in Oman and also well specialized in identifying those forth coming projects. The division provides market intelligence for its international partner in supplying equipment and providing service for green field projects. </a:t>
            </a:r>
          </a:p>
          <a:p>
            <a:endParaRPr lang="en-US" dirty="0"/>
          </a:p>
        </p:txBody>
      </p:sp>
      <p:sp>
        <p:nvSpPr>
          <p:cNvPr id="2" name="Title 1"/>
          <p:cNvSpPr>
            <a:spLocks noGrp="1"/>
          </p:cNvSpPr>
          <p:nvPr>
            <p:ph type="title"/>
          </p:nvPr>
        </p:nvSpPr>
        <p:spPr/>
        <p:txBody>
          <a:bodyPr>
            <a:normAutofit fontScale="90000"/>
          </a:bodyPr>
          <a:lstStyle/>
          <a:p>
            <a:br>
              <a:rPr lang="en-US" b="1" dirty="0"/>
            </a:br>
            <a:r>
              <a:rPr lang="en-US" sz="3600" dirty="0">
                <a:latin typeface="Algerian" pitchFamily="82" charset="0"/>
              </a:rPr>
              <a:t>INDUSTRIAL PROJECTS DIVISION</a:t>
            </a:r>
            <a:br>
              <a:rPr lang="en-US" dirty="0"/>
            </a:b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602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05000"/>
            <a:ext cx="7408333" cy="4221163"/>
          </a:xfrm>
        </p:spPr>
        <p:txBody>
          <a:bodyPr>
            <a:normAutofit fontScale="55000" lnSpcReduction="20000"/>
          </a:bodyPr>
          <a:lstStyle/>
          <a:p>
            <a:r>
              <a:rPr lang="en-US" sz="3300" b="1" dirty="0">
                <a:solidFill>
                  <a:srgbClr val="C00000"/>
                </a:solidFill>
              </a:rPr>
              <a:t>Some of our Principals are:-</a:t>
            </a:r>
          </a:p>
          <a:p>
            <a:pPr marL="0" lvl="0" indent="0">
              <a:buNone/>
            </a:pPr>
            <a:endParaRPr lang="en-US" sz="4600" dirty="0">
              <a:solidFill>
                <a:schemeClr val="accent2">
                  <a:lumMod val="75000"/>
                </a:schemeClr>
              </a:solidFill>
              <a:latin typeface="Algerian" pitchFamily="82" charset="0"/>
              <a:ea typeface="+mj-ea"/>
              <a:cs typeface="+mj-cs"/>
            </a:endParaRPr>
          </a:p>
          <a:p>
            <a:pPr lvl="0">
              <a:buFont typeface="Wingdings" pitchFamily="2" charset="2"/>
              <a:buChar char="Ø"/>
            </a:pPr>
            <a:r>
              <a:rPr lang="en-US" sz="3300" b="1" dirty="0" err="1"/>
              <a:t>Hanhwa</a:t>
            </a:r>
            <a:r>
              <a:rPr lang="en-US" sz="3300" b="1" dirty="0"/>
              <a:t>  Engineering &amp; Constr. Corp., Korea  -  E.P.C. Contractors for </a:t>
            </a:r>
          </a:p>
          <a:p>
            <a:pPr marL="0" indent="0">
              <a:buNone/>
            </a:pPr>
            <a:r>
              <a:rPr lang="en-US" sz="3300" b="1" dirty="0"/>
              <a:t>  			   	                       Hydro Carbon Projects</a:t>
            </a:r>
          </a:p>
          <a:p>
            <a:pPr lvl="0">
              <a:buFont typeface="Wingdings" pitchFamily="2" charset="2"/>
              <a:buChar char="Ø"/>
            </a:pPr>
            <a:r>
              <a:rPr lang="en-US" sz="3300" b="1" dirty="0"/>
              <a:t>Innovative Steam Technologies- Canada-             HRSG</a:t>
            </a:r>
          </a:p>
          <a:p>
            <a:pPr lvl="0">
              <a:buFont typeface="Wingdings" pitchFamily="2" charset="2"/>
              <a:buChar char="Ø"/>
            </a:pPr>
            <a:endParaRPr lang="en-US" sz="3300" b="1" dirty="0"/>
          </a:p>
          <a:p>
            <a:pPr lvl="0">
              <a:buFont typeface="Wingdings" pitchFamily="2" charset="2"/>
              <a:buChar char="Ø"/>
            </a:pPr>
            <a:r>
              <a:rPr lang="en-US" sz="3300" b="1" dirty="0"/>
              <a:t>TIFAB, U.S.A. 	                          -  Titanium Heat Exchanger, Vessels etc.       </a:t>
            </a:r>
          </a:p>
          <a:p>
            <a:pPr lvl="0">
              <a:buFont typeface="Wingdings" pitchFamily="2" charset="2"/>
              <a:buChar char="Ø"/>
            </a:pPr>
            <a:endParaRPr lang="en-US" sz="3300" b="1" dirty="0"/>
          </a:p>
          <a:p>
            <a:pPr lvl="0">
              <a:buFont typeface="Wingdings" pitchFamily="2" charset="2"/>
              <a:buChar char="Ø"/>
            </a:pPr>
            <a:r>
              <a:rPr lang="en-US" sz="3300" b="1" dirty="0"/>
              <a:t>CMI, Belgium	 	        -  Industrial Boiler</a:t>
            </a:r>
          </a:p>
          <a:p>
            <a:pPr lvl="0">
              <a:buFont typeface="Wingdings" pitchFamily="2" charset="2"/>
              <a:buChar char="Ø"/>
            </a:pPr>
            <a:endParaRPr lang="en-US" sz="3300" b="1" dirty="0"/>
          </a:p>
          <a:p>
            <a:pPr lvl="0">
              <a:buFont typeface="Wingdings" pitchFamily="2" charset="2"/>
              <a:buChar char="Ø"/>
            </a:pPr>
            <a:r>
              <a:rPr lang="en-US" sz="3300" b="1" dirty="0"/>
              <a:t>M.S.A., Czech  Republic             -  Industrial Valves</a:t>
            </a:r>
          </a:p>
          <a:p>
            <a:pPr lvl="0">
              <a:buFont typeface="Wingdings" pitchFamily="2" charset="2"/>
              <a:buChar char="Ø"/>
            </a:pPr>
            <a:endParaRPr lang="en-US" sz="3300" b="1" dirty="0"/>
          </a:p>
          <a:p>
            <a:pPr lvl="0">
              <a:buFont typeface="Wingdings" pitchFamily="2" charset="2"/>
              <a:buChar char="Ø"/>
            </a:pPr>
            <a:r>
              <a:rPr lang="en-US" sz="3300" b="1" dirty="0"/>
              <a:t>Thermo Electra, Netherlands  -  Temperature Instrument </a:t>
            </a:r>
          </a:p>
          <a:p>
            <a:endParaRPr lang="en-US" dirty="0"/>
          </a:p>
        </p:txBody>
      </p:sp>
      <p:sp>
        <p:nvSpPr>
          <p:cNvPr id="2" name="Title 1"/>
          <p:cNvSpPr>
            <a:spLocks noGrp="1"/>
          </p:cNvSpPr>
          <p:nvPr>
            <p:ph type="title"/>
          </p:nvPr>
        </p:nvSpPr>
        <p:spPr/>
        <p:txBody>
          <a:bodyPr>
            <a:normAutofit/>
          </a:bodyPr>
          <a:lstStyle/>
          <a:p>
            <a:r>
              <a:rPr lang="en-US" sz="3200" dirty="0">
                <a:latin typeface="Algerian" pitchFamily="82" charset="0"/>
              </a:rPr>
              <a:t>Petrochemical Project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185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3">
                                            <p:txEl>
                                              <p:pRg st="4" end="4"/>
                                            </p:txEl>
                                          </p:spTgt>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3">
                                            <p:txEl>
                                              <p:pRg st="6" end="6"/>
                                            </p:txEl>
                                          </p:spTgt>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p:cTn id="3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2" dur="500"/>
                                        <p:tgtEl>
                                          <p:spTgt spid="3">
                                            <p:txEl>
                                              <p:pRg st="8" end="8"/>
                                            </p:txEl>
                                          </p:spTgt>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calcmode="lin" valueType="num">
                                      <p:cBhvr>
                                        <p:cTn id="3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8" dur="500"/>
                                        <p:tgtEl>
                                          <p:spTgt spid="3">
                                            <p:txEl>
                                              <p:pRg st="10" end="10"/>
                                            </p:txEl>
                                          </p:spTgt>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 calcmode="lin" valueType="num">
                                      <p:cBhvr>
                                        <p:cTn id="4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4" dur="500"/>
                                        <p:tgtEl>
                                          <p:spTgt spid="3">
                                            <p:txEl>
                                              <p:pRg st="12" end="12"/>
                                            </p:txEl>
                                          </p:spTgt>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001000" cy="3450696"/>
          </a:xfrm>
        </p:spPr>
        <p:txBody>
          <a:bodyPr>
            <a:normAutofit fontScale="92500"/>
          </a:bodyPr>
          <a:lstStyle/>
          <a:p>
            <a:r>
              <a:rPr lang="en-US" sz="2800" dirty="0">
                <a:solidFill>
                  <a:srgbClr val="C00000"/>
                </a:solidFill>
              </a:rPr>
              <a:t>Some of our Principals are:-</a:t>
            </a:r>
          </a:p>
          <a:p>
            <a:pPr marL="0" indent="0">
              <a:buNone/>
            </a:pPr>
            <a:endParaRPr lang="en-US" sz="2800" dirty="0"/>
          </a:p>
          <a:p>
            <a:pPr lvl="0">
              <a:buFont typeface="Wingdings" pitchFamily="2" charset="2"/>
              <a:buChar char="Ø"/>
            </a:pPr>
            <a:r>
              <a:rPr lang="en-US" sz="2800" dirty="0"/>
              <a:t>Hyundai </a:t>
            </a:r>
            <a:r>
              <a:rPr lang="en-US" sz="2800" dirty="0" err="1"/>
              <a:t>Rotem</a:t>
            </a:r>
            <a:r>
              <a:rPr lang="en-US" sz="2800" dirty="0"/>
              <a:t> Company – Korea - Waste Water 					                      Treatment Plant</a:t>
            </a:r>
          </a:p>
          <a:p>
            <a:pPr lvl="0">
              <a:buFont typeface="Wingdings" pitchFamily="2" charset="2"/>
              <a:buChar char="Ø"/>
            </a:pPr>
            <a:r>
              <a:rPr lang="en-US" sz="2800" dirty="0"/>
              <a:t>Royce Technologies – U.S.A.  -   Monitoring &amp; Control</a:t>
            </a:r>
          </a:p>
          <a:p>
            <a:pPr marL="0" lvl="0" indent="0">
              <a:buNone/>
            </a:pPr>
            <a:endParaRPr lang="en-US" sz="2800" dirty="0"/>
          </a:p>
          <a:p>
            <a:pPr>
              <a:buFont typeface="Wingdings" pitchFamily="2" charset="2"/>
              <a:buChar char="Ø"/>
            </a:pPr>
            <a:r>
              <a:rPr lang="en-US" sz="2800" dirty="0"/>
              <a:t>Instruments for Waste Water   Plants.    </a:t>
            </a:r>
          </a:p>
          <a:p>
            <a:endParaRPr lang="en-US" dirty="0"/>
          </a:p>
        </p:txBody>
      </p:sp>
      <p:sp>
        <p:nvSpPr>
          <p:cNvPr id="2" name="Title 1"/>
          <p:cNvSpPr>
            <a:spLocks noGrp="1"/>
          </p:cNvSpPr>
          <p:nvPr>
            <p:ph type="title"/>
          </p:nvPr>
        </p:nvSpPr>
        <p:spPr/>
        <p:txBody>
          <a:bodyPr>
            <a:normAutofit fontScale="90000"/>
          </a:bodyPr>
          <a:lstStyle/>
          <a:p>
            <a:br>
              <a:rPr lang="en-US" b="1" dirty="0"/>
            </a:br>
            <a:r>
              <a:rPr lang="en-US" sz="3600" dirty="0">
                <a:latin typeface="Algerian" pitchFamily="82" charset="0"/>
              </a:rPr>
              <a:t>Sewage Plants</a:t>
            </a:r>
            <a:br>
              <a:rPr lang="en-US" sz="3600" dirty="0">
                <a:latin typeface="Algerian" pitchFamily="82" charset="0"/>
              </a:rPr>
            </a:br>
            <a:endParaRPr lang="en-US" sz="3600" dirty="0">
              <a:latin typeface="Algerian" pitchFamily="82"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5516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Autofit/>
          </a:bodyPr>
          <a:lstStyle/>
          <a:p>
            <a:endParaRPr lang="en-US" sz="2800" dirty="0">
              <a:solidFill>
                <a:srgbClr val="C00000"/>
              </a:solidFill>
            </a:endParaRPr>
          </a:p>
          <a:p>
            <a:r>
              <a:rPr lang="en-US" sz="2800" dirty="0">
                <a:solidFill>
                  <a:srgbClr val="C00000"/>
                </a:solidFill>
              </a:rPr>
              <a:t>Some of our Principals are:-     </a:t>
            </a:r>
          </a:p>
          <a:p>
            <a:pPr marL="0" indent="0">
              <a:buNone/>
            </a:pPr>
            <a:r>
              <a:rPr lang="en-US" sz="2800" dirty="0">
                <a:solidFill>
                  <a:schemeClr val="accent2">
                    <a:lumMod val="75000"/>
                  </a:schemeClr>
                </a:solidFill>
              </a:rPr>
              <a:t>                  </a:t>
            </a:r>
          </a:p>
          <a:p>
            <a:pPr lvl="0">
              <a:buFont typeface="Wingdings" pitchFamily="2" charset="2"/>
              <a:buChar char="Ø"/>
            </a:pPr>
            <a:endParaRPr lang="en-US" sz="2800" dirty="0"/>
          </a:p>
          <a:p>
            <a:pPr lvl="0">
              <a:buFont typeface="Wingdings" pitchFamily="2" charset="2"/>
              <a:buChar char="Ø"/>
            </a:pPr>
            <a:endParaRPr lang="en-US" sz="2800" dirty="0"/>
          </a:p>
          <a:p>
            <a:pPr>
              <a:buFont typeface="Wingdings" pitchFamily="2" charset="2"/>
              <a:buChar char="Ø"/>
            </a:pPr>
            <a:r>
              <a:rPr lang="en-US" sz="2800" dirty="0"/>
              <a:t>REEL S.A.S. France	      -  Aircraft Docking System</a:t>
            </a:r>
          </a:p>
          <a:p>
            <a:pPr marL="0" indent="0">
              <a:buNone/>
            </a:pPr>
            <a:endParaRPr lang="en-US" sz="2800" dirty="0"/>
          </a:p>
          <a:p>
            <a:pPr>
              <a:buFont typeface="Wingdings" pitchFamily="2" charset="2"/>
              <a:buChar char="Ø"/>
            </a:pPr>
            <a:r>
              <a:rPr lang="en-US" sz="2800" dirty="0" err="1"/>
              <a:t>Caren</a:t>
            </a:r>
            <a:r>
              <a:rPr lang="en-US" sz="2800" dirty="0"/>
              <a:t> – Spain 		      -  Hangar Door</a:t>
            </a:r>
          </a:p>
        </p:txBody>
      </p:sp>
      <p:sp>
        <p:nvSpPr>
          <p:cNvPr id="2" name="Title 1"/>
          <p:cNvSpPr>
            <a:spLocks noGrp="1"/>
          </p:cNvSpPr>
          <p:nvPr>
            <p:ph type="title"/>
          </p:nvPr>
        </p:nvSpPr>
        <p:spPr/>
        <p:txBody>
          <a:bodyPr>
            <a:normAutofit/>
          </a:bodyPr>
          <a:lstStyle/>
          <a:p>
            <a:r>
              <a:rPr lang="en-US" sz="3200" dirty="0">
                <a:latin typeface="Algerian" pitchFamily="82" charset="0"/>
              </a:rPr>
              <a:t>Aviation &amp; Transport Industry</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1257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5" dur="500"/>
                                        <p:tgtEl>
                                          <p:spTgt spid="3">
                                            <p:txEl>
                                              <p:pRg st="5" end="5"/>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p:cTn id="1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1" dur="500"/>
                                        <p:tgtEl>
                                          <p:spTgt spid="3">
                                            <p:txEl>
                                              <p:pRg st="7" end="7"/>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lgerian" pitchFamily="82" charset="0"/>
              </a:rPr>
              <a:t>MAJOR PROJECT REFERENCE</a:t>
            </a:r>
          </a:p>
        </p:txBody>
      </p:sp>
      <p:graphicFrame>
        <p:nvGraphicFramePr>
          <p:cNvPr id="6" name="Table 5"/>
          <p:cNvGraphicFramePr>
            <a:graphicFrameLocks noGrp="1"/>
          </p:cNvGraphicFramePr>
          <p:nvPr>
            <p:extLst>
              <p:ext uri="{D42A27DB-BD31-4B8C-83A1-F6EECF244321}">
                <p14:modId xmlns:p14="http://schemas.microsoft.com/office/powerpoint/2010/main" val="3255540383"/>
              </p:ext>
            </p:extLst>
          </p:nvPr>
        </p:nvGraphicFramePr>
        <p:xfrm>
          <a:off x="762000" y="2286000"/>
          <a:ext cx="7671896" cy="3969215"/>
        </p:xfrm>
        <a:graphic>
          <a:graphicData uri="http://schemas.openxmlformats.org/drawingml/2006/table">
            <a:tbl>
              <a:tblPr firstRow="1" firstCol="1" bandRow="1">
                <a:tableStyleId>{5C22544A-7EE6-4342-B048-85BDC9FD1C3A}</a:tableStyleId>
              </a:tblPr>
              <a:tblGrid>
                <a:gridCol w="2045998">
                  <a:extLst>
                    <a:ext uri="{9D8B030D-6E8A-4147-A177-3AD203B41FA5}">
                      <a16:colId xmlns:a16="http://schemas.microsoft.com/office/drawing/2014/main" val="20000"/>
                    </a:ext>
                  </a:extLst>
                </a:gridCol>
                <a:gridCol w="2319272">
                  <a:extLst>
                    <a:ext uri="{9D8B030D-6E8A-4147-A177-3AD203B41FA5}">
                      <a16:colId xmlns:a16="http://schemas.microsoft.com/office/drawing/2014/main" val="20001"/>
                    </a:ext>
                  </a:extLst>
                </a:gridCol>
                <a:gridCol w="2390561">
                  <a:extLst>
                    <a:ext uri="{9D8B030D-6E8A-4147-A177-3AD203B41FA5}">
                      <a16:colId xmlns:a16="http://schemas.microsoft.com/office/drawing/2014/main" val="20002"/>
                    </a:ext>
                  </a:extLst>
                </a:gridCol>
                <a:gridCol w="916065">
                  <a:extLst>
                    <a:ext uri="{9D8B030D-6E8A-4147-A177-3AD203B41FA5}">
                      <a16:colId xmlns:a16="http://schemas.microsoft.com/office/drawing/2014/main" val="20003"/>
                    </a:ext>
                  </a:extLst>
                </a:gridCol>
              </a:tblGrid>
              <a:tr h="379298">
                <a:tc>
                  <a:txBody>
                    <a:bodyPr/>
                    <a:lstStyle/>
                    <a:p>
                      <a:pPr marL="0" marR="0" algn="ctr">
                        <a:lnSpc>
                          <a:spcPct val="115000"/>
                        </a:lnSpc>
                        <a:spcBef>
                          <a:spcPts val="0"/>
                        </a:spcBef>
                        <a:spcAft>
                          <a:spcPts val="0"/>
                        </a:spcAft>
                      </a:pPr>
                      <a:r>
                        <a:rPr lang="en-US" sz="1100" kern="1200" dirty="0">
                          <a:effectLst/>
                        </a:rPr>
                        <a:t>Equipment/ Project</a:t>
                      </a:r>
                      <a:endParaRPr lang="en-US" sz="1000" dirty="0">
                        <a:effectLst/>
                        <a:latin typeface="Calibri"/>
                        <a:ea typeface="Calibri"/>
                        <a:cs typeface="Arial"/>
                      </a:endParaRPr>
                    </a:p>
                  </a:txBody>
                  <a:tcPr marL="61740" marR="61740" marT="8575" marB="0" anchor="ctr"/>
                </a:tc>
                <a:tc>
                  <a:txBody>
                    <a:bodyPr/>
                    <a:lstStyle/>
                    <a:p>
                      <a:pPr marL="0" marR="0" algn="ctr">
                        <a:lnSpc>
                          <a:spcPct val="115000"/>
                        </a:lnSpc>
                        <a:spcBef>
                          <a:spcPts val="0"/>
                        </a:spcBef>
                        <a:spcAft>
                          <a:spcPts val="0"/>
                        </a:spcAft>
                      </a:pPr>
                      <a:r>
                        <a:rPr lang="en-US" sz="1100" kern="1200">
                          <a:effectLst/>
                        </a:rPr>
                        <a:t>Client </a:t>
                      </a:r>
                      <a:endParaRPr lang="en-US" sz="1000">
                        <a:effectLst/>
                        <a:latin typeface="Calibri"/>
                        <a:ea typeface="Calibri"/>
                        <a:cs typeface="Arial"/>
                      </a:endParaRPr>
                    </a:p>
                  </a:txBody>
                  <a:tcPr marL="61740" marR="61740" marT="8575" marB="0" anchor="ctr"/>
                </a:tc>
                <a:tc>
                  <a:txBody>
                    <a:bodyPr/>
                    <a:lstStyle/>
                    <a:p>
                      <a:pPr marL="0" marR="0" algn="ctr">
                        <a:lnSpc>
                          <a:spcPct val="115000"/>
                        </a:lnSpc>
                        <a:spcBef>
                          <a:spcPts val="0"/>
                        </a:spcBef>
                        <a:spcAft>
                          <a:spcPts val="0"/>
                        </a:spcAft>
                      </a:pPr>
                      <a:r>
                        <a:rPr lang="en-US" sz="1100" kern="1200">
                          <a:effectLst/>
                        </a:rPr>
                        <a:t>Our Principal</a:t>
                      </a:r>
                      <a:endParaRPr lang="en-US" sz="1000">
                        <a:effectLst/>
                        <a:latin typeface="Calibri"/>
                        <a:ea typeface="Calibri"/>
                        <a:cs typeface="Arial"/>
                      </a:endParaRPr>
                    </a:p>
                  </a:txBody>
                  <a:tcPr marL="61740" marR="61740" marT="8575" marB="0" anchor="ctr"/>
                </a:tc>
                <a:tc>
                  <a:txBody>
                    <a:bodyPr/>
                    <a:lstStyle/>
                    <a:p>
                      <a:pPr marL="0" marR="0" algn="ctr">
                        <a:lnSpc>
                          <a:spcPct val="115000"/>
                        </a:lnSpc>
                        <a:spcBef>
                          <a:spcPts val="0"/>
                        </a:spcBef>
                        <a:spcAft>
                          <a:spcPts val="0"/>
                        </a:spcAft>
                      </a:pPr>
                      <a:r>
                        <a:rPr lang="en-US" sz="1100" kern="1200">
                          <a:effectLst/>
                        </a:rPr>
                        <a:t>Approx. Value  USD</a:t>
                      </a:r>
                      <a:endParaRPr lang="en-US" sz="1000">
                        <a:effectLst/>
                        <a:latin typeface="Calibri"/>
                        <a:ea typeface="Calibri"/>
                        <a:cs typeface="Arial"/>
                      </a:endParaRPr>
                    </a:p>
                  </a:txBody>
                  <a:tcPr marL="61740" marR="61740" marT="8575" marB="0" anchor="ctr"/>
                </a:tc>
                <a:extLst>
                  <a:ext uri="{0D108BD9-81ED-4DB2-BD59-A6C34878D82A}">
                    <a16:rowId xmlns:a16="http://schemas.microsoft.com/office/drawing/2014/main" val="10000"/>
                  </a:ext>
                </a:extLst>
              </a:tr>
              <a:tr h="202941">
                <a:tc>
                  <a:txBody>
                    <a:bodyPr/>
                    <a:lstStyle/>
                    <a:p>
                      <a:pPr marL="0" marR="0">
                        <a:lnSpc>
                          <a:spcPts val="1675"/>
                        </a:lnSpc>
                        <a:spcBef>
                          <a:spcPts val="0"/>
                        </a:spcBef>
                        <a:spcAft>
                          <a:spcPts val="0"/>
                        </a:spcAft>
                      </a:pPr>
                      <a:r>
                        <a:rPr lang="en-US" sz="1300" kern="1200">
                          <a:effectLst/>
                        </a:rPr>
                        <a:t>EDC/ Caustic Soda Plant</a:t>
                      </a:r>
                      <a:endParaRPr lang="en-US" sz="1000">
                        <a:effectLst/>
                        <a:latin typeface="Calibri"/>
                        <a:ea typeface="Calibri"/>
                        <a:cs typeface="Arial"/>
                      </a:endParaRPr>
                    </a:p>
                  </a:txBody>
                  <a:tcPr marL="61740" marR="61740" marT="8575" marB="0" anchor="ctr"/>
                </a:tc>
                <a:tc>
                  <a:txBody>
                    <a:bodyPr/>
                    <a:lstStyle/>
                    <a:p>
                      <a:pPr marL="0" marR="0">
                        <a:lnSpc>
                          <a:spcPts val="1675"/>
                        </a:lnSpc>
                        <a:spcBef>
                          <a:spcPts val="0"/>
                        </a:spcBef>
                        <a:spcAft>
                          <a:spcPts val="0"/>
                        </a:spcAft>
                      </a:pPr>
                      <a:r>
                        <a:rPr lang="en-US" sz="1300" kern="1200">
                          <a:effectLst/>
                        </a:rPr>
                        <a:t>Oswal Industries</a:t>
                      </a:r>
                      <a:endParaRPr lang="en-US" sz="1000">
                        <a:effectLst/>
                        <a:latin typeface="Calibri"/>
                        <a:ea typeface="Calibri"/>
                        <a:cs typeface="Arial"/>
                      </a:endParaRPr>
                    </a:p>
                  </a:txBody>
                  <a:tcPr marL="61740" marR="61740" marT="8575" marB="0" anchor="ctr"/>
                </a:tc>
                <a:tc>
                  <a:txBody>
                    <a:bodyPr/>
                    <a:lstStyle/>
                    <a:p>
                      <a:pPr marL="0" marR="0">
                        <a:lnSpc>
                          <a:spcPts val="1675"/>
                        </a:lnSpc>
                        <a:spcBef>
                          <a:spcPts val="0"/>
                        </a:spcBef>
                        <a:spcAft>
                          <a:spcPts val="0"/>
                        </a:spcAft>
                      </a:pPr>
                      <a:r>
                        <a:rPr lang="en-US" sz="1300" kern="1200">
                          <a:effectLst/>
                        </a:rPr>
                        <a:t>Hanwha E&amp; C,     Korea</a:t>
                      </a:r>
                      <a:endParaRPr lang="en-US" sz="1000">
                        <a:effectLst/>
                        <a:latin typeface="Calibri"/>
                        <a:ea typeface="Calibri"/>
                        <a:cs typeface="Arial"/>
                      </a:endParaRPr>
                    </a:p>
                  </a:txBody>
                  <a:tcPr marL="61740" marR="61740" marT="8575" marB="0" anchor="ctr"/>
                </a:tc>
                <a:tc>
                  <a:txBody>
                    <a:bodyPr/>
                    <a:lstStyle/>
                    <a:p>
                      <a:pPr marL="0" marR="0" algn="r">
                        <a:lnSpc>
                          <a:spcPts val="1675"/>
                        </a:lnSpc>
                        <a:spcBef>
                          <a:spcPts val="0"/>
                        </a:spcBef>
                        <a:spcAft>
                          <a:spcPts val="0"/>
                        </a:spcAft>
                      </a:pPr>
                      <a:r>
                        <a:rPr lang="en-US" sz="1300" kern="1200" dirty="0">
                          <a:effectLst/>
                        </a:rPr>
                        <a:t>550 Million</a:t>
                      </a:r>
                    </a:p>
                    <a:p>
                      <a:pPr marL="0" marR="0" algn="r">
                        <a:lnSpc>
                          <a:spcPts val="1675"/>
                        </a:lnSpc>
                        <a:spcBef>
                          <a:spcPts val="0"/>
                        </a:spcBef>
                        <a:spcAft>
                          <a:spcPts val="0"/>
                        </a:spcAft>
                      </a:pPr>
                      <a:endParaRPr lang="en-US" sz="1000" dirty="0">
                        <a:effectLst/>
                        <a:latin typeface="Calibri"/>
                        <a:ea typeface="Calibri"/>
                        <a:cs typeface="Arial"/>
                      </a:endParaRPr>
                    </a:p>
                  </a:txBody>
                  <a:tcPr marL="61740" marR="61740" marT="8575" marB="0" anchor="ctr"/>
                </a:tc>
                <a:extLst>
                  <a:ext uri="{0D108BD9-81ED-4DB2-BD59-A6C34878D82A}">
                    <a16:rowId xmlns:a16="http://schemas.microsoft.com/office/drawing/2014/main" val="10001"/>
                  </a:ext>
                </a:extLst>
              </a:tr>
              <a:tr h="338760">
                <a:tc>
                  <a:txBody>
                    <a:bodyPr/>
                    <a:lstStyle/>
                    <a:p>
                      <a:pPr marL="0" marR="0">
                        <a:lnSpc>
                          <a:spcPct val="115000"/>
                        </a:lnSpc>
                        <a:spcBef>
                          <a:spcPts val="0"/>
                        </a:spcBef>
                        <a:spcAft>
                          <a:spcPts val="0"/>
                        </a:spcAft>
                      </a:pPr>
                      <a:r>
                        <a:rPr lang="en-US" sz="1300" kern="1200">
                          <a:effectLst/>
                        </a:rPr>
                        <a:t>Sewage Treatment Plant</a:t>
                      </a:r>
                      <a:endParaRPr lang="en-US" sz="100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a:effectLst/>
                        </a:rPr>
                        <a:t>Haya Water</a:t>
                      </a:r>
                      <a:endParaRPr lang="en-US" sz="100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a:effectLst/>
                        </a:rPr>
                        <a:t>Hyundai Rotem, Korea</a:t>
                      </a:r>
                      <a:endParaRPr lang="en-US" sz="1000">
                        <a:effectLst/>
                        <a:latin typeface="Calibri"/>
                        <a:ea typeface="Calibri"/>
                        <a:cs typeface="Arial"/>
                      </a:endParaRPr>
                    </a:p>
                  </a:txBody>
                  <a:tcPr marL="61740" marR="61740" marT="8575" marB="0" anchor="ctr"/>
                </a:tc>
                <a:tc>
                  <a:txBody>
                    <a:bodyPr/>
                    <a:lstStyle/>
                    <a:p>
                      <a:pPr marL="0" marR="0" algn="r">
                        <a:lnSpc>
                          <a:spcPct val="115000"/>
                        </a:lnSpc>
                        <a:spcBef>
                          <a:spcPts val="0"/>
                        </a:spcBef>
                        <a:spcAft>
                          <a:spcPts val="0"/>
                        </a:spcAft>
                      </a:pPr>
                      <a:r>
                        <a:rPr lang="en-US" sz="1300" kern="1200" dirty="0">
                          <a:effectLst/>
                        </a:rPr>
                        <a:t>260 Million</a:t>
                      </a:r>
                    </a:p>
                    <a:p>
                      <a:pPr marL="0" marR="0" algn="r">
                        <a:lnSpc>
                          <a:spcPct val="115000"/>
                        </a:lnSpc>
                        <a:spcBef>
                          <a:spcPts val="0"/>
                        </a:spcBef>
                        <a:spcAft>
                          <a:spcPts val="0"/>
                        </a:spcAft>
                      </a:pPr>
                      <a:endParaRPr lang="en-US" sz="1000" dirty="0">
                        <a:effectLst/>
                        <a:latin typeface="Calibri"/>
                        <a:ea typeface="Calibri"/>
                        <a:cs typeface="Arial"/>
                      </a:endParaRPr>
                    </a:p>
                  </a:txBody>
                  <a:tcPr marL="61740" marR="61740" marT="8575" marB="0" anchor="ctr"/>
                </a:tc>
                <a:extLst>
                  <a:ext uri="{0D108BD9-81ED-4DB2-BD59-A6C34878D82A}">
                    <a16:rowId xmlns:a16="http://schemas.microsoft.com/office/drawing/2014/main" val="10002"/>
                  </a:ext>
                </a:extLst>
              </a:tr>
              <a:tr h="202941">
                <a:tc>
                  <a:txBody>
                    <a:bodyPr/>
                    <a:lstStyle/>
                    <a:p>
                      <a:pPr marL="0" marR="0">
                        <a:lnSpc>
                          <a:spcPts val="1675"/>
                        </a:lnSpc>
                        <a:spcBef>
                          <a:spcPts val="0"/>
                        </a:spcBef>
                        <a:spcAft>
                          <a:spcPts val="0"/>
                        </a:spcAft>
                      </a:pPr>
                      <a:r>
                        <a:rPr lang="en-US" sz="1300" kern="1200">
                          <a:effectLst/>
                        </a:rPr>
                        <a:t>HRSG</a:t>
                      </a:r>
                      <a:endParaRPr lang="en-US" sz="1000">
                        <a:effectLst/>
                        <a:latin typeface="Calibri"/>
                        <a:ea typeface="Calibri"/>
                        <a:cs typeface="Arial"/>
                      </a:endParaRPr>
                    </a:p>
                  </a:txBody>
                  <a:tcPr marL="61740" marR="61740" marT="8575" marB="0" anchor="ctr"/>
                </a:tc>
                <a:tc>
                  <a:txBody>
                    <a:bodyPr/>
                    <a:lstStyle/>
                    <a:p>
                      <a:pPr marL="0" marR="0">
                        <a:lnSpc>
                          <a:spcPts val="1675"/>
                        </a:lnSpc>
                        <a:spcBef>
                          <a:spcPts val="0"/>
                        </a:spcBef>
                        <a:spcAft>
                          <a:spcPts val="0"/>
                        </a:spcAft>
                      </a:pPr>
                      <a:r>
                        <a:rPr lang="en-US" sz="1300" kern="1200">
                          <a:effectLst/>
                        </a:rPr>
                        <a:t>Mukhaizna Project</a:t>
                      </a:r>
                      <a:endParaRPr lang="en-US" sz="1000">
                        <a:effectLst/>
                        <a:latin typeface="Calibri"/>
                        <a:ea typeface="Calibri"/>
                        <a:cs typeface="Arial"/>
                      </a:endParaRPr>
                    </a:p>
                  </a:txBody>
                  <a:tcPr marL="61740" marR="61740" marT="8575" marB="0" anchor="ctr"/>
                </a:tc>
                <a:tc>
                  <a:txBody>
                    <a:bodyPr/>
                    <a:lstStyle/>
                    <a:p>
                      <a:pPr marL="0" marR="0">
                        <a:lnSpc>
                          <a:spcPts val="1675"/>
                        </a:lnSpc>
                        <a:spcBef>
                          <a:spcPts val="0"/>
                        </a:spcBef>
                        <a:spcAft>
                          <a:spcPts val="0"/>
                        </a:spcAft>
                      </a:pPr>
                      <a:r>
                        <a:rPr lang="en-US" sz="1300" kern="1200">
                          <a:effectLst/>
                        </a:rPr>
                        <a:t>NEM - Germany</a:t>
                      </a:r>
                      <a:endParaRPr lang="en-US" sz="1000">
                        <a:effectLst/>
                        <a:latin typeface="Calibri"/>
                        <a:ea typeface="Calibri"/>
                        <a:cs typeface="Arial"/>
                      </a:endParaRPr>
                    </a:p>
                  </a:txBody>
                  <a:tcPr marL="61740" marR="61740" marT="8575" marB="0" anchor="ctr"/>
                </a:tc>
                <a:tc>
                  <a:txBody>
                    <a:bodyPr/>
                    <a:lstStyle/>
                    <a:p>
                      <a:pPr marL="0" marR="0" algn="r">
                        <a:lnSpc>
                          <a:spcPts val="1675"/>
                        </a:lnSpc>
                        <a:spcBef>
                          <a:spcPts val="0"/>
                        </a:spcBef>
                        <a:spcAft>
                          <a:spcPts val="0"/>
                        </a:spcAft>
                      </a:pPr>
                      <a:r>
                        <a:rPr lang="en-US" sz="1300" kern="1200" dirty="0">
                          <a:effectLst/>
                        </a:rPr>
                        <a:t>45 Million</a:t>
                      </a:r>
                    </a:p>
                    <a:p>
                      <a:pPr marL="0" marR="0" algn="r">
                        <a:lnSpc>
                          <a:spcPts val="1675"/>
                        </a:lnSpc>
                        <a:spcBef>
                          <a:spcPts val="0"/>
                        </a:spcBef>
                        <a:spcAft>
                          <a:spcPts val="0"/>
                        </a:spcAft>
                      </a:pPr>
                      <a:endParaRPr lang="en-US" sz="1000" dirty="0">
                        <a:effectLst/>
                        <a:latin typeface="Calibri"/>
                        <a:ea typeface="Calibri"/>
                        <a:cs typeface="Arial"/>
                      </a:endParaRPr>
                    </a:p>
                    <a:p>
                      <a:pPr marL="0" marR="0" algn="r">
                        <a:lnSpc>
                          <a:spcPts val="1675"/>
                        </a:lnSpc>
                        <a:spcBef>
                          <a:spcPts val="0"/>
                        </a:spcBef>
                        <a:spcAft>
                          <a:spcPts val="0"/>
                        </a:spcAft>
                      </a:pPr>
                      <a:endParaRPr lang="en-US" sz="1000" dirty="0">
                        <a:effectLst/>
                        <a:latin typeface="Calibri"/>
                        <a:ea typeface="Calibri"/>
                        <a:cs typeface="Arial"/>
                      </a:endParaRPr>
                    </a:p>
                  </a:txBody>
                  <a:tcPr marL="61740" marR="61740" marT="8575" marB="0" anchor="ctr"/>
                </a:tc>
                <a:extLst>
                  <a:ext uri="{0D108BD9-81ED-4DB2-BD59-A6C34878D82A}">
                    <a16:rowId xmlns:a16="http://schemas.microsoft.com/office/drawing/2014/main" val="10003"/>
                  </a:ext>
                </a:extLst>
              </a:tr>
              <a:tr h="202941">
                <a:tc>
                  <a:txBody>
                    <a:bodyPr/>
                    <a:lstStyle/>
                    <a:p>
                      <a:pPr marL="0" marR="0">
                        <a:lnSpc>
                          <a:spcPts val="1675"/>
                        </a:lnSpc>
                        <a:spcBef>
                          <a:spcPts val="0"/>
                        </a:spcBef>
                        <a:spcAft>
                          <a:spcPts val="0"/>
                        </a:spcAft>
                      </a:pPr>
                      <a:r>
                        <a:rPr lang="en-US" sz="1300" kern="1200">
                          <a:effectLst/>
                        </a:rPr>
                        <a:t>Boilers</a:t>
                      </a:r>
                      <a:endParaRPr lang="en-US" sz="1000">
                        <a:effectLst/>
                        <a:latin typeface="Calibri"/>
                        <a:ea typeface="Calibri"/>
                        <a:cs typeface="Arial"/>
                      </a:endParaRPr>
                    </a:p>
                  </a:txBody>
                  <a:tcPr marL="61740" marR="61740" marT="8575" marB="0" anchor="ctr"/>
                </a:tc>
                <a:tc>
                  <a:txBody>
                    <a:bodyPr/>
                    <a:lstStyle/>
                    <a:p>
                      <a:pPr marL="0" marR="0">
                        <a:lnSpc>
                          <a:spcPts val="1675"/>
                        </a:lnSpc>
                        <a:spcBef>
                          <a:spcPts val="0"/>
                        </a:spcBef>
                        <a:spcAft>
                          <a:spcPts val="0"/>
                        </a:spcAft>
                      </a:pPr>
                      <a:r>
                        <a:rPr lang="en-US" sz="1300" kern="1200">
                          <a:effectLst/>
                        </a:rPr>
                        <a:t>Sohar Fertlisers</a:t>
                      </a:r>
                      <a:endParaRPr lang="en-US" sz="1000">
                        <a:effectLst/>
                        <a:latin typeface="Calibri"/>
                        <a:ea typeface="Calibri"/>
                        <a:cs typeface="Arial"/>
                      </a:endParaRPr>
                    </a:p>
                  </a:txBody>
                  <a:tcPr marL="61740" marR="61740" marT="8575" marB="0" anchor="ctr"/>
                </a:tc>
                <a:tc>
                  <a:txBody>
                    <a:bodyPr/>
                    <a:lstStyle/>
                    <a:p>
                      <a:pPr marL="0" marR="0">
                        <a:lnSpc>
                          <a:spcPts val="1675"/>
                        </a:lnSpc>
                        <a:spcBef>
                          <a:spcPts val="0"/>
                        </a:spcBef>
                        <a:spcAft>
                          <a:spcPts val="0"/>
                        </a:spcAft>
                      </a:pPr>
                      <a:r>
                        <a:rPr lang="en-US" sz="1300" kern="1200">
                          <a:effectLst/>
                        </a:rPr>
                        <a:t>NEM - Germany</a:t>
                      </a:r>
                      <a:endParaRPr lang="en-US" sz="1000">
                        <a:effectLst/>
                        <a:latin typeface="Calibri"/>
                        <a:ea typeface="Calibri"/>
                        <a:cs typeface="Arial"/>
                      </a:endParaRPr>
                    </a:p>
                  </a:txBody>
                  <a:tcPr marL="61740" marR="61740" marT="8575" marB="0" anchor="ctr"/>
                </a:tc>
                <a:tc>
                  <a:txBody>
                    <a:bodyPr/>
                    <a:lstStyle/>
                    <a:p>
                      <a:pPr marL="0" marR="0" algn="r">
                        <a:lnSpc>
                          <a:spcPts val="1675"/>
                        </a:lnSpc>
                        <a:spcBef>
                          <a:spcPts val="0"/>
                        </a:spcBef>
                        <a:spcAft>
                          <a:spcPts val="0"/>
                        </a:spcAft>
                      </a:pPr>
                      <a:r>
                        <a:rPr lang="en-US" sz="1300" kern="1200" dirty="0">
                          <a:effectLst/>
                        </a:rPr>
                        <a:t>6 Million</a:t>
                      </a:r>
                    </a:p>
                    <a:p>
                      <a:pPr marL="0" marR="0" algn="r">
                        <a:lnSpc>
                          <a:spcPts val="1675"/>
                        </a:lnSpc>
                        <a:spcBef>
                          <a:spcPts val="0"/>
                        </a:spcBef>
                        <a:spcAft>
                          <a:spcPts val="0"/>
                        </a:spcAft>
                      </a:pPr>
                      <a:endParaRPr lang="en-US" sz="1000" dirty="0">
                        <a:effectLst/>
                        <a:latin typeface="Calibri"/>
                        <a:ea typeface="Calibri"/>
                        <a:cs typeface="Arial"/>
                      </a:endParaRPr>
                    </a:p>
                  </a:txBody>
                  <a:tcPr marL="61740" marR="61740" marT="8575" marB="0" anchor="ctr"/>
                </a:tc>
                <a:extLst>
                  <a:ext uri="{0D108BD9-81ED-4DB2-BD59-A6C34878D82A}">
                    <a16:rowId xmlns:a16="http://schemas.microsoft.com/office/drawing/2014/main" val="10004"/>
                  </a:ext>
                </a:extLst>
              </a:tr>
              <a:tr h="450358">
                <a:tc>
                  <a:txBody>
                    <a:bodyPr/>
                    <a:lstStyle/>
                    <a:p>
                      <a:pPr marL="0" marR="0">
                        <a:lnSpc>
                          <a:spcPct val="115000"/>
                        </a:lnSpc>
                        <a:spcBef>
                          <a:spcPts val="0"/>
                        </a:spcBef>
                        <a:spcAft>
                          <a:spcPts val="0"/>
                        </a:spcAft>
                      </a:pPr>
                      <a:r>
                        <a:rPr lang="en-US" sz="1300" kern="1200">
                          <a:effectLst/>
                        </a:rPr>
                        <a:t>Power Cables</a:t>
                      </a:r>
                      <a:endParaRPr lang="en-US" sz="1000">
                        <a:effectLst/>
                      </a:endParaRPr>
                    </a:p>
                    <a:p>
                      <a:pPr marL="0" marR="0">
                        <a:lnSpc>
                          <a:spcPct val="115000"/>
                        </a:lnSpc>
                        <a:spcBef>
                          <a:spcPts val="0"/>
                        </a:spcBef>
                        <a:spcAft>
                          <a:spcPts val="0"/>
                        </a:spcAft>
                      </a:pPr>
                      <a:r>
                        <a:rPr lang="en-US" sz="1300" kern="1200">
                          <a:effectLst/>
                        </a:rPr>
                        <a:t>(Various Projects)</a:t>
                      </a:r>
                      <a:endParaRPr lang="en-US" sz="100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a:effectLst/>
                        </a:rPr>
                        <a:t>OETC</a:t>
                      </a:r>
                      <a:endParaRPr lang="en-US" sz="100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a:effectLst/>
                        </a:rPr>
                        <a:t>Taihan Electric Wire Co. Ltd., Korea</a:t>
                      </a:r>
                      <a:endParaRPr lang="en-US" sz="1000">
                        <a:effectLst/>
                        <a:latin typeface="Calibri"/>
                        <a:ea typeface="Calibri"/>
                        <a:cs typeface="Arial"/>
                      </a:endParaRPr>
                    </a:p>
                  </a:txBody>
                  <a:tcPr marL="61740" marR="61740" marT="8575" marB="0" anchor="ctr"/>
                </a:tc>
                <a:tc>
                  <a:txBody>
                    <a:bodyPr/>
                    <a:lstStyle/>
                    <a:p>
                      <a:pPr marL="0" marR="0" algn="r">
                        <a:lnSpc>
                          <a:spcPct val="115000"/>
                        </a:lnSpc>
                        <a:spcBef>
                          <a:spcPts val="0"/>
                        </a:spcBef>
                        <a:spcAft>
                          <a:spcPts val="0"/>
                        </a:spcAft>
                      </a:pPr>
                      <a:r>
                        <a:rPr lang="en-US" sz="1300" kern="1200" dirty="0">
                          <a:effectLst/>
                        </a:rPr>
                        <a:t>20 Million</a:t>
                      </a:r>
                    </a:p>
                    <a:p>
                      <a:pPr marL="0" marR="0" algn="r">
                        <a:lnSpc>
                          <a:spcPct val="115000"/>
                        </a:lnSpc>
                        <a:spcBef>
                          <a:spcPts val="0"/>
                        </a:spcBef>
                        <a:spcAft>
                          <a:spcPts val="0"/>
                        </a:spcAft>
                      </a:pPr>
                      <a:endParaRPr lang="en-US" sz="1300" kern="1200" dirty="0">
                        <a:effectLst/>
                        <a:latin typeface="Calibri"/>
                        <a:ea typeface="Calibri"/>
                        <a:cs typeface="Arial"/>
                      </a:endParaRPr>
                    </a:p>
                    <a:p>
                      <a:pPr marL="0" marR="0" algn="r">
                        <a:lnSpc>
                          <a:spcPct val="115000"/>
                        </a:lnSpc>
                        <a:spcBef>
                          <a:spcPts val="0"/>
                        </a:spcBef>
                        <a:spcAft>
                          <a:spcPts val="0"/>
                        </a:spcAft>
                      </a:pPr>
                      <a:endParaRPr lang="en-US" sz="1000" dirty="0">
                        <a:effectLst/>
                        <a:latin typeface="Calibri"/>
                        <a:ea typeface="Calibri"/>
                        <a:cs typeface="Arial"/>
                      </a:endParaRPr>
                    </a:p>
                  </a:txBody>
                  <a:tcPr marL="61740" marR="61740" marT="8575" marB="0" anchor="ctr"/>
                </a:tc>
                <a:extLst>
                  <a:ext uri="{0D108BD9-81ED-4DB2-BD59-A6C34878D82A}">
                    <a16:rowId xmlns:a16="http://schemas.microsoft.com/office/drawing/2014/main" val="10005"/>
                  </a:ext>
                </a:extLst>
              </a:tr>
              <a:tr h="450358">
                <a:tc>
                  <a:txBody>
                    <a:bodyPr/>
                    <a:lstStyle/>
                    <a:p>
                      <a:pPr marL="0" marR="0">
                        <a:lnSpc>
                          <a:spcPct val="115000"/>
                        </a:lnSpc>
                        <a:spcBef>
                          <a:spcPts val="0"/>
                        </a:spcBef>
                        <a:spcAft>
                          <a:spcPts val="0"/>
                        </a:spcAft>
                      </a:pPr>
                      <a:r>
                        <a:rPr lang="en-US" sz="1300" kern="1200">
                          <a:effectLst/>
                        </a:rPr>
                        <a:t>Boilers</a:t>
                      </a:r>
                      <a:endParaRPr lang="en-US" sz="100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a:effectLst/>
                        </a:rPr>
                        <a:t>Sohar Refinery</a:t>
                      </a:r>
                      <a:endParaRPr lang="en-US" sz="100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a:effectLst/>
                        </a:rPr>
                        <a:t>Standard Fasel Lentjes - Netherlands</a:t>
                      </a:r>
                      <a:endParaRPr lang="en-US" sz="1000">
                        <a:effectLst/>
                        <a:latin typeface="Calibri"/>
                        <a:ea typeface="Calibri"/>
                        <a:cs typeface="Arial"/>
                      </a:endParaRPr>
                    </a:p>
                  </a:txBody>
                  <a:tcPr marL="61740" marR="61740" marT="8575" marB="0" anchor="ctr"/>
                </a:tc>
                <a:tc>
                  <a:txBody>
                    <a:bodyPr/>
                    <a:lstStyle/>
                    <a:p>
                      <a:pPr marL="0" marR="0" algn="r">
                        <a:lnSpc>
                          <a:spcPct val="115000"/>
                        </a:lnSpc>
                        <a:spcBef>
                          <a:spcPts val="0"/>
                        </a:spcBef>
                        <a:spcAft>
                          <a:spcPts val="0"/>
                        </a:spcAft>
                      </a:pPr>
                      <a:r>
                        <a:rPr lang="en-US" sz="1300" kern="1200" dirty="0">
                          <a:effectLst/>
                        </a:rPr>
                        <a:t>12.2 Million</a:t>
                      </a:r>
                    </a:p>
                    <a:p>
                      <a:pPr marL="0" marR="0" algn="r">
                        <a:lnSpc>
                          <a:spcPct val="115000"/>
                        </a:lnSpc>
                        <a:spcBef>
                          <a:spcPts val="0"/>
                        </a:spcBef>
                        <a:spcAft>
                          <a:spcPts val="0"/>
                        </a:spcAft>
                      </a:pPr>
                      <a:endParaRPr lang="en-US" sz="1000" dirty="0">
                        <a:effectLst/>
                        <a:latin typeface="Calibri"/>
                        <a:ea typeface="Calibri"/>
                        <a:cs typeface="Arial"/>
                      </a:endParaRPr>
                    </a:p>
                  </a:txBody>
                  <a:tcPr marL="61740" marR="61740" marT="8575" marB="0" anchor="ctr"/>
                </a:tc>
                <a:extLst>
                  <a:ext uri="{0D108BD9-81ED-4DB2-BD59-A6C34878D82A}">
                    <a16:rowId xmlns:a16="http://schemas.microsoft.com/office/drawing/2014/main" val="10006"/>
                  </a:ext>
                </a:extLst>
              </a:tr>
              <a:tr h="450358">
                <a:tc>
                  <a:txBody>
                    <a:bodyPr/>
                    <a:lstStyle/>
                    <a:p>
                      <a:pPr marL="0" marR="0">
                        <a:lnSpc>
                          <a:spcPct val="115000"/>
                        </a:lnSpc>
                        <a:spcBef>
                          <a:spcPts val="0"/>
                        </a:spcBef>
                        <a:spcAft>
                          <a:spcPts val="0"/>
                        </a:spcAft>
                      </a:pPr>
                      <a:r>
                        <a:rPr lang="en-US" sz="1300" kern="1200">
                          <a:effectLst/>
                        </a:rPr>
                        <a:t>Transformers</a:t>
                      </a:r>
                      <a:endParaRPr lang="en-US" sz="1000">
                        <a:effectLst/>
                      </a:endParaRPr>
                    </a:p>
                    <a:p>
                      <a:pPr marL="0" marR="0">
                        <a:lnSpc>
                          <a:spcPct val="115000"/>
                        </a:lnSpc>
                        <a:spcBef>
                          <a:spcPts val="0"/>
                        </a:spcBef>
                        <a:spcAft>
                          <a:spcPts val="0"/>
                        </a:spcAft>
                      </a:pPr>
                      <a:r>
                        <a:rPr lang="en-US" sz="1300" kern="1200">
                          <a:effectLst/>
                        </a:rPr>
                        <a:t>( Various Projects)</a:t>
                      </a:r>
                      <a:endParaRPr lang="en-US" sz="100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dirty="0">
                          <a:effectLst/>
                        </a:rPr>
                        <a:t>OETC &amp; IWPP PROJECTS</a:t>
                      </a:r>
                      <a:endParaRPr lang="en-US" sz="1000" dirty="0">
                        <a:effectLst/>
                        <a:latin typeface="Calibri"/>
                        <a:ea typeface="Calibri"/>
                        <a:cs typeface="Arial"/>
                      </a:endParaRPr>
                    </a:p>
                  </a:txBody>
                  <a:tcPr marL="61740" marR="61740" marT="8575" marB="0" anchor="ctr"/>
                </a:tc>
                <a:tc>
                  <a:txBody>
                    <a:bodyPr/>
                    <a:lstStyle/>
                    <a:p>
                      <a:pPr marL="0" marR="0">
                        <a:lnSpc>
                          <a:spcPct val="115000"/>
                        </a:lnSpc>
                        <a:spcBef>
                          <a:spcPts val="0"/>
                        </a:spcBef>
                        <a:spcAft>
                          <a:spcPts val="0"/>
                        </a:spcAft>
                      </a:pPr>
                      <a:r>
                        <a:rPr lang="en-US" sz="1300" kern="1200">
                          <a:effectLst/>
                        </a:rPr>
                        <a:t>Hyosung Corp. - Korea</a:t>
                      </a:r>
                      <a:endParaRPr lang="en-US" sz="1000">
                        <a:effectLst/>
                        <a:latin typeface="Calibri"/>
                        <a:ea typeface="Calibri"/>
                        <a:cs typeface="Arial"/>
                      </a:endParaRPr>
                    </a:p>
                  </a:txBody>
                  <a:tcPr marL="61740" marR="61740" marT="8575" marB="0" anchor="ctr"/>
                </a:tc>
                <a:tc>
                  <a:txBody>
                    <a:bodyPr/>
                    <a:lstStyle/>
                    <a:p>
                      <a:pPr marL="0" marR="0" algn="r">
                        <a:lnSpc>
                          <a:spcPct val="115000"/>
                        </a:lnSpc>
                        <a:spcBef>
                          <a:spcPts val="0"/>
                        </a:spcBef>
                        <a:spcAft>
                          <a:spcPts val="0"/>
                        </a:spcAft>
                      </a:pPr>
                      <a:r>
                        <a:rPr lang="en-US" sz="1300" kern="1200" dirty="0">
                          <a:effectLst/>
                        </a:rPr>
                        <a:t>10 Million</a:t>
                      </a:r>
                    </a:p>
                    <a:p>
                      <a:pPr marL="0" marR="0" algn="r">
                        <a:lnSpc>
                          <a:spcPct val="115000"/>
                        </a:lnSpc>
                        <a:spcBef>
                          <a:spcPts val="0"/>
                        </a:spcBef>
                        <a:spcAft>
                          <a:spcPts val="0"/>
                        </a:spcAft>
                      </a:pPr>
                      <a:endParaRPr lang="en-US" sz="1300" kern="1200" dirty="0">
                        <a:effectLst/>
                        <a:latin typeface="Calibri"/>
                        <a:ea typeface="Calibri"/>
                        <a:cs typeface="Arial"/>
                      </a:endParaRPr>
                    </a:p>
                    <a:p>
                      <a:pPr marL="0" marR="0" algn="r">
                        <a:lnSpc>
                          <a:spcPct val="115000"/>
                        </a:lnSpc>
                        <a:spcBef>
                          <a:spcPts val="0"/>
                        </a:spcBef>
                        <a:spcAft>
                          <a:spcPts val="0"/>
                        </a:spcAft>
                      </a:pPr>
                      <a:endParaRPr lang="en-US" sz="1000" dirty="0">
                        <a:effectLst/>
                        <a:latin typeface="Calibri"/>
                        <a:ea typeface="Calibri"/>
                        <a:cs typeface="Arial"/>
                      </a:endParaRPr>
                    </a:p>
                  </a:txBody>
                  <a:tcPr marL="61740" marR="61740" marT="8575" marB="0" anchor="ctr"/>
                </a:tc>
                <a:extLst>
                  <a:ext uri="{0D108BD9-81ED-4DB2-BD59-A6C34878D82A}">
                    <a16:rowId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8725"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9268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3087980"/>
              </p:ext>
            </p:extLst>
          </p:nvPr>
        </p:nvGraphicFramePr>
        <p:xfrm>
          <a:off x="609600" y="2286001"/>
          <a:ext cx="7848600" cy="4308686"/>
        </p:xfrm>
        <a:graphic>
          <a:graphicData uri="http://schemas.openxmlformats.org/drawingml/2006/table">
            <a:tbl>
              <a:tblPr firstRow="1" firstCol="1" bandRow="1">
                <a:tableStyleId>{5C22544A-7EE6-4342-B048-85BDC9FD1C3A}</a:tableStyleId>
              </a:tblPr>
              <a:tblGrid>
                <a:gridCol w="2081346">
                  <a:extLst>
                    <a:ext uri="{9D8B030D-6E8A-4147-A177-3AD203B41FA5}">
                      <a16:colId xmlns:a16="http://schemas.microsoft.com/office/drawing/2014/main" val="20000"/>
                    </a:ext>
                  </a:extLst>
                </a:gridCol>
                <a:gridCol w="2359182">
                  <a:extLst>
                    <a:ext uri="{9D8B030D-6E8A-4147-A177-3AD203B41FA5}">
                      <a16:colId xmlns:a16="http://schemas.microsoft.com/office/drawing/2014/main" val="20001"/>
                    </a:ext>
                  </a:extLst>
                </a:gridCol>
                <a:gridCol w="2431660">
                  <a:extLst>
                    <a:ext uri="{9D8B030D-6E8A-4147-A177-3AD203B41FA5}">
                      <a16:colId xmlns:a16="http://schemas.microsoft.com/office/drawing/2014/main" val="20002"/>
                    </a:ext>
                  </a:extLst>
                </a:gridCol>
                <a:gridCol w="931352">
                  <a:extLst>
                    <a:ext uri="{9D8B030D-6E8A-4147-A177-3AD203B41FA5}">
                      <a16:colId xmlns:a16="http://schemas.microsoft.com/office/drawing/2014/main" val="20003"/>
                    </a:ext>
                  </a:extLst>
                </a:gridCol>
                <a:gridCol w="45060">
                  <a:extLst>
                    <a:ext uri="{9D8B030D-6E8A-4147-A177-3AD203B41FA5}">
                      <a16:colId xmlns:a16="http://schemas.microsoft.com/office/drawing/2014/main" val="20004"/>
                    </a:ext>
                  </a:extLst>
                </a:gridCol>
              </a:tblGrid>
              <a:tr h="390965">
                <a:tc>
                  <a:txBody>
                    <a:bodyPr/>
                    <a:lstStyle/>
                    <a:p>
                      <a:pPr marL="0" marR="0" algn="ctr">
                        <a:lnSpc>
                          <a:spcPct val="115000"/>
                        </a:lnSpc>
                        <a:spcBef>
                          <a:spcPts val="0"/>
                        </a:spcBef>
                        <a:spcAft>
                          <a:spcPts val="0"/>
                        </a:spcAft>
                      </a:pPr>
                      <a:r>
                        <a:rPr lang="en-US" sz="1100" kern="1200" dirty="0">
                          <a:effectLst/>
                        </a:rPr>
                        <a:t>Equipment/ Project</a:t>
                      </a:r>
                      <a:endParaRPr lang="en-US" sz="1000" dirty="0">
                        <a:effectLst/>
                        <a:latin typeface="Calibri"/>
                        <a:ea typeface="Calibri"/>
                        <a:cs typeface="Arial"/>
                      </a:endParaRPr>
                    </a:p>
                  </a:txBody>
                  <a:tcPr marL="61740" marR="61740" marT="8575" marB="0" anchor="ctr"/>
                </a:tc>
                <a:tc>
                  <a:txBody>
                    <a:bodyPr/>
                    <a:lstStyle/>
                    <a:p>
                      <a:pPr marL="0" marR="0" algn="ctr">
                        <a:lnSpc>
                          <a:spcPct val="115000"/>
                        </a:lnSpc>
                        <a:spcBef>
                          <a:spcPts val="0"/>
                        </a:spcBef>
                        <a:spcAft>
                          <a:spcPts val="0"/>
                        </a:spcAft>
                      </a:pPr>
                      <a:r>
                        <a:rPr lang="en-US" sz="1100" kern="1200">
                          <a:effectLst/>
                        </a:rPr>
                        <a:t>Client </a:t>
                      </a:r>
                      <a:endParaRPr lang="en-US" sz="1000">
                        <a:effectLst/>
                        <a:latin typeface="Calibri"/>
                        <a:ea typeface="Calibri"/>
                        <a:cs typeface="Arial"/>
                      </a:endParaRPr>
                    </a:p>
                  </a:txBody>
                  <a:tcPr marL="61740" marR="61740" marT="8575" marB="0" anchor="ctr"/>
                </a:tc>
                <a:tc>
                  <a:txBody>
                    <a:bodyPr/>
                    <a:lstStyle/>
                    <a:p>
                      <a:pPr marL="0" marR="0" algn="ctr">
                        <a:lnSpc>
                          <a:spcPct val="115000"/>
                        </a:lnSpc>
                        <a:spcBef>
                          <a:spcPts val="0"/>
                        </a:spcBef>
                        <a:spcAft>
                          <a:spcPts val="0"/>
                        </a:spcAft>
                      </a:pPr>
                      <a:r>
                        <a:rPr lang="en-US" sz="1100" kern="1200">
                          <a:effectLst/>
                        </a:rPr>
                        <a:t>Our Principal</a:t>
                      </a:r>
                      <a:endParaRPr lang="en-US" sz="1000">
                        <a:effectLst/>
                        <a:latin typeface="Calibri"/>
                        <a:ea typeface="Calibri"/>
                        <a:cs typeface="Arial"/>
                      </a:endParaRPr>
                    </a:p>
                  </a:txBody>
                  <a:tcPr marL="61740" marR="61740" marT="8575" marB="0" anchor="ctr"/>
                </a:tc>
                <a:tc>
                  <a:txBody>
                    <a:bodyPr/>
                    <a:lstStyle/>
                    <a:p>
                      <a:pPr marL="0" marR="0" algn="ctr">
                        <a:lnSpc>
                          <a:spcPct val="115000"/>
                        </a:lnSpc>
                        <a:spcBef>
                          <a:spcPts val="0"/>
                        </a:spcBef>
                        <a:spcAft>
                          <a:spcPts val="0"/>
                        </a:spcAft>
                      </a:pPr>
                      <a:r>
                        <a:rPr lang="en-US" sz="1100" kern="1200">
                          <a:effectLst/>
                        </a:rPr>
                        <a:t>Approx. Value  USD</a:t>
                      </a:r>
                      <a:endParaRPr lang="en-US" sz="1000">
                        <a:effectLst/>
                        <a:latin typeface="Calibri"/>
                        <a:ea typeface="Calibri"/>
                        <a:cs typeface="Arial"/>
                      </a:endParaRPr>
                    </a:p>
                  </a:txBody>
                  <a:tcPr marL="61740" marR="61740" marT="8575" marB="0" anchor="ctr"/>
                </a:tc>
                <a:tc>
                  <a:txBody>
                    <a:bodyPr/>
                    <a:lstStyle/>
                    <a:p>
                      <a:pPr>
                        <a:lnSpc>
                          <a:spcPct val="115000"/>
                        </a:lnSpc>
                      </a:pPr>
                      <a:endParaRPr lang="en-US" sz="1000">
                        <a:effectLst/>
                        <a:latin typeface="Calibri"/>
                      </a:endParaRPr>
                    </a:p>
                  </a:txBody>
                  <a:tcPr marL="8575" marR="8575" marT="8575" marB="0" anchor="ctr"/>
                </a:tc>
                <a:extLst>
                  <a:ext uri="{0D108BD9-81ED-4DB2-BD59-A6C34878D82A}">
                    <a16:rowId xmlns:a16="http://schemas.microsoft.com/office/drawing/2014/main" val="10000"/>
                  </a:ext>
                </a:extLst>
              </a:tr>
              <a:tr h="675834">
                <a:tc>
                  <a:txBody>
                    <a:bodyPr/>
                    <a:lstStyle/>
                    <a:p>
                      <a:pPr marL="0" marR="0">
                        <a:lnSpc>
                          <a:spcPct val="115000"/>
                        </a:lnSpc>
                        <a:spcBef>
                          <a:spcPts val="0"/>
                        </a:spcBef>
                        <a:spcAft>
                          <a:spcPts val="0"/>
                        </a:spcAft>
                      </a:pPr>
                      <a:r>
                        <a:rPr lang="en-US" sz="1300" kern="1200">
                          <a:effectLst/>
                        </a:rPr>
                        <a:t>Titanium Heat Exchanger</a:t>
                      </a:r>
                      <a:endParaRPr lang="en-US" sz="1000">
                        <a:effectLst/>
                        <a:latin typeface="Calibri"/>
                        <a:ea typeface="Calibri"/>
                        <a:cs typeface="Arial"/>
                      </a:endParaRPr>
                    </a:p>
                  </a:txBody>
                  <a:tcPr marL="61740" marR="61740" marT="8575" marB="0"/>
                </a:tc>
                <a:tc>
                  <a:txBody>
                    <a:bodyPr/>
                    <a:lstStyle/>
                    <a:p>
                      <a:pPr marL="0" marR="0">
                        <a:lnSpc>
                          <a:spcPct val="115000"/>
                        </a:lnSpc>
                        <a:spcBef>
                          <a:spcPts val="0"/>
                        </a:spcBef>
                        <a:spcAft>
                          <a:spcPts val="0"/>
                        </a:spcAft>
                      </a:pPr>
                      <a:r>
                        <a:rPr lang="en-US" sz="1300" kern="1200">
                          <a:effectLst/>
                        </a:rPr>
                        <a:t>Oman Refineries &amp; Petrochemicals Co.</a:t>
                      </a:r>
                      <a:endParaRPr lang="en-US" sz="1000">
                        <a:effectLst/>
                        <a:latin typeface="Calibri"/>
                        <a:ea typeface="Calibri"/>
                        <a:cs typeface="Arial"/>
                      </a:endParaRPr>
                    </a:p>
                  </a:txBody>
                  <a:tcPr marL="61740" marR="61740" marT="8575" marB="0"/>
                </a:tc>
                <a:tc>
                  <a:txBody>
                    <a:bodyPr/>
                    <a:lstStyle/>
                    <a:p>
                      <a:pPr marL="0" marR="0">
                        <a:lnSpc>
                          <a:spcPct val="115000"/>
                        </a:lnSpc>
                        <a:spcBef>
                          <a:spcPts val="0"/>
                        </a:spcBef>
                        <a:spcAft>
                          <a:spcPts val="0"/>
                        </a:spcAft>
                      </a:pPr>
                      <a:r>
                        <a:rPr lang="en-US" sz="1300" kern="1200">
                          <a:effectLst/>
                        </a:rPr>
                        <a:t>TiFAB. - USA</a:t>
                      </a:r>
                      <a:endParaRPr lang="en-US" sz="1000">
                        <a:effectLst/>
                        <a:latin typeface="Calibri"/>
                        <a:ea typeface="Calibri"/>
                        <a:cs typeface="Arial"/>
                      </a:endParaRPr>
                    </a:p>
                  </a:txBody>
                  <a:tcPr marL="61740" marR="61740" marT="8575" marB="0"/>
                </a:tc>
                <a:tc>
                  <a:txBody>
                    <a:bodyPr/>
                    <a:lstStyle/>
                    <a:p>
                      <a:pPr marL="0" marR="0" algn="r">
                        <a:lnSpc>
                          <a:spcPct val="115000"/>
                        </a:lnSpc>
                        <a:spcBef>
                          <a:spcPts val="0"/>
                        </a:spcBef>
                        <a:spcAft>
                          <a:spcPts val="0"/>
                        </a:spcAft>
                      </a:pPr>
                      <a:r>
                        <a:rPr lang="en-US" sz="1300" kern="1200" dirty="0">
                          <a:effectLst/>
                        </a:rPr>
                        <a:t>4.5 Million</a:t>
                      </a:r>
                    </a:p>
                    <a:p>
                      <a:pPr marL="0" marR="0" algn="r">
                        <a:lnSpc>
                          <a:spcPct val="115000"/>
                        </a:lnSpc>
                        <a:spcBef>
                          <a:spcPts val="0"/>
                        </a:spcBef>
                        <a:spcAft>
                          <a:spcPts val="0"/>
                        </a:spcAft>
                      </a:pPr>
                      <a:endParaRPr lang="en-US" sz="1300" kern="1200" dirty="0">
                        <a:effectLst/>
                        <a:latin typeface="Calibri"/>
                        <a:ea typeface="Calibri"/>
                        <a:cs typeface="Arial"/>
                      </a:endParaRPr>
                    </a:p>
                    <a:p>
                      <a:pPr marL="0" marR="0" algn="r">
                        <a:lnSpc>
                          <a:spcPct val="115000"/>
                        </a:lnSpc>
                        <a:spcBef>
                          <a:spcPts val="0"/>
                        </a:spcBef>
                        <a:spcAft>
                          <a:spcPts val="0"/>
                        </a:spcAft>
                      </a:pPr>
                      <a:endParaRPr lang="en-US" sz="1000" dirty="0">
                        <a:effectLst/>
                        <a:latin typeface="Calibri"/>
                        <a:ea typeface="Calibri"/>
                        <a:cs typeface="Arial"/>
                      </a:endParaRPr>
                    </a:p>
                  </a:txBody>
                  <a:tcPr marL="61740" marR="61740" marT="8575" marB="0"/>
                </a:tc>
                <a:tc>
                  <a:txBody>
                    <a:bodyPr/>
                    <a:lstStyle/>
                    <a:p>
                      <a:pPr>
                        <a:lnSpc>
                          <a:spcPct val="115000"/>
                        </a:lnSpc>
                      </a:pPr>
                      <a:endParaRPr lang="en-US" sz="1000" dirty="0">
                        <a:effectLst/>
                        <a:latin typeface="Calibri"/>
                      </a:endParaRPr>
                    </a:p>
                  </a:txBody>
                  <a:tcPr marL="8575" marR="8575" marT="8575" marB="0" anchor="ctr"/>
                </a:tc>
                <a:extLst>
                  <a:ext uri="{0D108BD9-81ED-4DB2-BD59-A6C34878D82A}">
                    <a16:rowId xmlns:a16="http://schemas.microsoft.com/office/drawing/2014/main" val="10001"/>
                  </a:ext>
                </a:extLst>
              </a:tr>
              <a:tr h="654604">
                <a:tc>
                  <a:txBody>
                    <a:bodyPr/>
                    <a:lstStyle/>
                    <a:p>
                      <a:pPr marL="0" marR="0">
                        <a:lnSpc>
                          <a:spcPct val="115000"/>
                        </a:lnSpc>
                        <a:spcBef>
                          <a:spcPts val="0"/>
                        </a:spcBef>
                        <a:spcAft>
                          <a:spcPts val="0"/>
                        </a:spcAft>
                      </a:pPr>
                      <a:r>
                        <a:rPr lang="en-US" sz="1300" kern="1200" dirty="0">
                          <a:effectLst/>
                        </a:rPr>
                        <a:t> Gas Insulated Switchgear</a:t>
                      </a:r>
                      <a:endParaRPr lang="en-US" sz="1000" dirty="0">
                        <a:effectLst/>
                      </a:endParaRPr>
                    </a:p>
                    <a:p>
                      <a:pPr marL="0" marR="0">
                        <a:lnSpc>
                          <a:spcPct val="115000"/>
                        </a:lnSpc>
                        <a:spcBef>
                          <a:spcPts val="0"/>
                        </a:spcBef>
                        <a:spcAft>
                          <a:spcPts val="0"/>
                        </a:spcAft>
                      </a:pPr>
                      <a:r>
                        <a:rPr lang="en-US" sz="1300" kern="1200" dirty="0">
                          <a:effectLst/>
                        </a:rPr>
                        <a:t>( Various Projects)</a:t>
                      </a:r>
                      <a:endParaRPr lang="en-US" sz="1000" dirty="0">
                        <a:effectLst/>
                        <a:latin typeface="Calibri"/>
                        <a:ea typeface="Calibri"/>
                        <a:cs typeface="Arial"/>
                      </a:endParaRPr>
                    </a:p>
                  </a:txBody>
                  <a:tcPr marL="61740" marR="61740" marT="8575" marB="0"/>
                </a:tc>
                <a:tc>
                  <a:txBody>
                    <a:bodyPr/>
                    <a:lstStyle/>
                    <a:p>
                      <a:pPr marL="0" marR="0">
                        <a:lnSpc>
                          <a:spcPct val="115000"/>
                        </a:lnSpc>
                        <a:spcBef>
                          <a:spcPts val="0"/>
                        </a:spcBef>
                        <a:spcAft>
                          <a:spcPts val="0"/>
                        </a:spcAft>
                      </a:pPr>
                      <a:r>
                        <a:rPr lang="en-US" sz="1300" kern="1200">
                          <a:effectLst/>
                        </a:rPr>
                        <a:t>OETC</a:t>
                      </a:r>
                      <a:endParaRPr lang="en-US" sz="1000">
                        <a:effectLst/>
                        <a:latin typeface="Calibri"/>
                        <a:ea typeface="Calibri"/>
                        <a:cs typeface="Arial"/>
                      </a:endParaRPr>
                    </a:p>
                  </a:txBody>
                  <a:tcPr marL="61740" marR="61740" marT="8575" marB="0"/>
                </a:tc>
                <a:tc>
                  <a:txBody>
                    <a:bodyPr/>
                    <a:lstStyle/>
                    <a:p>
                      <a:pPr marL="0" marR="0">
                        <a:lnSpc>
                          <a:spcPct val="115000"/>
                        </a:lnSpc>
                        <a:spcBef>
                          <a:spcPts val="0"/>
                        </a:spcBef>
                        <a:spcAft>
                          <a:spcPts val="0"/>
                        </a:spcAft>
                      </a:pPr>
                      <a:r>
                        <a:rPr lang="en-US" sz="1300" kern="1200" dirty="0">
                          <a:effectLst/>
                        </a:rPr>
                        <a:t>Taihan Cables - Korea</a:t>
                      </a:r>
                      <a:endParaRPr lang="en-US" sz="1000" dirty="0">
                        <a:effectLst/>
                        <a:latin typeface="Calibri"/>
                        <a:ea typeface="Calibri"/>
                        <a:cs typeface="Arial"/>
                      </a:endParaRPr>
                    </a:p>
                  </a:txBody>
                  <a:tcPr marL="61740" marR="61740" marT="8575" marB="0"/>
                </a:tc>
                <a:tc>
                  <a:txBody>
                    <a:bodyPr/>
                    <a:lstStyle/>
                    <a:p>
                      <a:pPr marL="0" marR="0" algn="r">
                        <a:lnSpc>
                          <a:spcPct val="115000"/>
                        </a:lnSpc>
                        <a:spcBef>
                          <a:spcPts val="0"/>
                        </a:spcBef>
                        <a:spcAft>
                          <a:spcPts val="0"/>
                        </a:spcAft>
                      </a:pPr>
                      <a:r>
                        <a:rPr lang="en-US" sz="1300" kern="1200" dirty="0">
                          <a:effectLst/>
                        </a:rPr>
                        <a:t>15 Million</a:t>
                      </a:r>
                    </a:p>
                    <a:p>
                      <a:pPr marL="0" marR="0" algn="r">
                        <a:lnSpc>
                          <a:spcPct val="115000"/>
                        </a:lnSpc>
                        <a:spcBef>
                          <a:spcPts val="0"/>
                        </a:spcBef>
                        <a:spcAft>
                          <a:spcPts val="0"/>
                        </a:spcAft>
                      </a:pPr>
                      <a:endParaRPr lang="en-US" sz="1300" kern="1200" dirty="0">
                        <a:effectLst/>
                        <a:latin typeface="Calibri"/>
                        <a:ea typeface="Calibri"/>
                        <a:cs typeface="Arial"/>
                      </a:endParaRPr>
                    </a:p>
                    <a:p>
                      <a:pPr marL="0" marR="0" algn="r">
                        <a:lnSpc>
                          <a:spcPct val="115000"/>
                        </a:lnSpc>
                        <a:spcBef>
                          <a:spcPts val="0"/>
                        </a:spcBef>
                        <a:spcAft>
                          <a:spcPts val="0"/>
                        </a:spcAft>
                      </a:pPr>
                      <a:endParaRPr lang="en-US" sz="1000" dirty="0">
                        <a:effectLst/>
                        <a:latin typeface="Calibri"/>
                        <a:ea typeface="Calibri"/>
                        <a:cs typeface="Arial"/>
                      </a:endParaRPr>
                    </a:p>
                  </a:txBody>
                  <a:tcPr marL="61740" marR="61740" marT="8575" marB="0"/>
                </a:tc>
                <a:tc>
                  <a:txBody>
                    <a:bodyPr/>
                    <a:lstStyle/>
                    <a:p>
                      <a:pPr>
                        <a:lnSpc>
                          <a:spcPct val="115000"/>
                        </a:lnSpc>
                      </a:pPr>
                      <a:endParaRPr lang="en-US" sz="1000">
                        <a:effectLst/>
                        <a:latin typeface="Calibri"/>
                      </a:endParaRPr>
                    </a:p>
                  </a:txBody>
                  <a:tcPr marL="8575" marR="8575" marT="8575" marB="0" anchor="ctr"/>
                </a:tc>
                <a:extLst>
                  <a:ext uri="{0D108BD9-81ED-4DB2-BD59-A6C34878D82A}">
                    <a16:rowId xmlns:a16="http://schemas.microsoft.com/office/drawing/2014/main" val="10002"/>
                  </a:ext>
                </a:extLst>
              </a:tr>
              <a:tr h="650978">
                <a:tc>
                  <a:txBody>
                    <a:bodyPr/>
                    <a:lstStyle/>
                    <a:p>
                      <a:pPr marL="0" marR="0">
                        <a:lnSpc>
                          <a:spcPts val="1675"/>
                        </a:lnSpc>
                        <a:spcBef>
                          <a:spcPts val="0"/>
                        </a:spcBef>
                        <a:spcAft>
                          <a:spcPts val="0"/>
                        </a:spcAft>
                      </a:pPr>
                      <a:r>
                        <a:rPr lang="en-US" sz="1300" kern="1200">
                          <a:effectLst/>
                        </a:rPr>
                        <a:t>Boilers</a:t>
                      </a:r>
                      <a:endParaRPr lang="en-US" sz="1000">
                        <a:effectLst/>
                        <a:latin typeface="Calibri"/>
                        <a:ea typeface="Calibri"/>
                        <a:cs typeface="Arial"/>
                      </a:endParaRPr>
                    </a:p>
                  </a:txBody>
                  <a:tcPr marL="61740" marR="61740" marT="8575" marB="0"/>
                </a:tc>
                <a:tc>
                  <a:txBody>
                    <a:bodyPr/>
                    <a:lstStyle/>
                    <a:p>
                      <a:pPr marL="0" marR="0">
                        <a:lnSpc>
                          <a:spcPts val="1675"/>
                        </a:lnSpc>
                        <a:spcBef>
                          <a:spcPts val="0"/>
                        </a:spcBef>
                        <a:spcAft>
                          <a:spcPts val="0"/>
                        </a:spcAft>
                      </a:pPr>
                      <a:r>
                        <a:rPr lang="en-US" sz="1300" kern="1200">
                          <a:effectLst/>
                        </a:rPr>
                        <a:t>Fertiliser Project</a:t>
                      </a:r>
                      <a:endParaRPr lang="en-US" sz="1000">
                        <a:effectLst/>
                        <a:latin typeface="Calibri"/>
                        <a:ea typeface="Calibri"/>
                        <a:cs typeface="Arial"/>
                      </a:endParaRPr>
                    </a:p>
                  </a:txBody>
                  <a:tcPr marL="61740" marR="61740" marT="8575" marB="0"/>
                </a:tc>
                <a:tc>
                  <a:txBody>
                    <a:bodyPr/>
                    <a:lstStyle/>
                    <a:p>
                      <a:pPr marL="0" marR="0">
                        <a:lnSpc>
                          <a:spcPts val="1675"/>
                        </a:lnSpc>
                        <a:spcBef>
                          <a:spcPts val="0"/>
                        </a:spcBef>
                        <a:spcAft>
                          <a:spcPts val="0"/>
                        </a:spcAft>
                      </a:pPr>
                      <a:r>
                        <a:rPr lang="en-US" sz="1300" kern="1200">
                          <a:effectLst/>
                        </a:rPr>
                        <a:t>NEM - Netherlands</a:t>
                      </a:r>
                      <a:endParaRPr lang="en-US" sz="1000">
                        <a:effectLst/>
                        <a:latin typeface="Calibri"/>
                        <a:ea typeface="Calibri"/>
                        <a:cs typeface="Arial"/>
                      </a:endParaRPr>
                    </a:p>
                  </a:txBody>
                  <a:tcPr marL="61740" marR="61740" marT="8575" marB="0"/>
                </a:tc>
                <a:tc>
                  <a:txBody>
                    <a:bodyPr/>
                    <a:lstStyle/>
                    <a:p>
                      <a:pPr marL="0" marR="0" algn="r">
                        <a:lnSpc>
                          <a:spcPts val="1675"/>
                        </a:lnSpc>
                        <a:spcBef>
                          <a:spcPts val="0"/>
                        </a:spcBef>
                        <a:spcAft>
                          <a:spcPts val="0"/>
                        </a:spcAft>
                      </a:pPr>
                      <a:r>
                        <a:rPr lang="en-US" sz="1300" kern="1200" dirty="0">
                          <a:effectLst/>
                        </a:rPr>
                        <a:t>12 Million</a:t>
                      </a:r>
                    </a:p>
                    <a:p>
                      <a:pPr marL="0" marR="0" algn="r">
                        <a:lnSpc>
                          <a:spcPts val="1675"/>
                        </a:lnSpc>
                        <a:spcBef>
                          <a:spcPts val="0"/>
                        </a:spcBef>
                        <a:spcAft>
                          <a:spcPts val="0"/>
                        </a:spcAft>
                      </a:pPr>
                      <a:endParaRPr lang="en-US" sz="1300" kern="1200" dirty="0">
                        <a:effectLst/>
                        <a:latin typeface="Calibri"/>
                        <a:ea typeface="Calibri"/>
                        <a:cs typeface="Arial"/>
                      </a:endParaRPr>
                    </a:p>
                    <a:p>
                      <a:pPr marL="0" marR="0" algn="r">
                        <a:lnSpc>
                          <a:spcPts val="1675"/>
                        </a:lnSpc>
                        <a:spcBef>
                          <a:spcPts val="0"/>
                        </a:spcBef>
                        <a:spcAft>
                          <a:spcPts val="0"/>
                        </a:spcAft>
                      </a:pPr>
                      <a:endParaRPr lang="en-US" sz="1000" dirty="0">
                        <a:effectLst/>
                        <a:latin typeface="Calibri"/>
                        <a:ea typeface="Calibri"/>
                        <a:cs typeface="Arial"/>
                      </a:endParaRPr>
                    </a:p>
                  </a:txBody>
                  <a:tcPr marL="61740" marR="61740" marT="8575" marB="0"/>
                </a:tc>
                <a:tc>
                  <a:txBody>
                    <a:bodyPr/>
                    <a:lstStyle/>
                    <a:p>
                      <a:pPr>
                        <a:lnSpc>
                          <a:spcPct val="115000"/>
                        </a:lnSpc>
                      </a:pPr>
                      <a:endParaRPr lang="en-US" sz="1000" dirty="0">
                        <a:effectLst/>
                        <a:latin typeface="Calibri"/>
                      </a:endParaRPr>
                    </a:p>
                  </a:txBody>
                  <a:tcPr marL="8575" marR="8575" marT="8575" marB="0" anchor="ctr"/>
                </a:tc>
                <a:extLst>
                  <a:ext uri="{0D108BD9-81ED-4DB2-BD59-A6C34878D82A}">
                    <a16:rowId xmlns:a16="http://schemas.microsoft.com/office/drawing/2014/main" val="10003"/>
                  </a:ext>
                </a:extLst>
              </a:tr>
              <a:tr h="650978">
                <a:tc>
                  <a:txBody>
                    <a:bodyPr/>
                    <a:lstStyle/>
                    <a:p>
                      <a:pPr marL="0" marR="0">
                        <a:lnSpc>
                          <a:spcPts val="1675"/>
                        </a:lnSpc>
                        <a:spcBef>
                          <a:spcPts val="0"/>
                        </a:spcBef>
                        <a:spcAft>
                          <a:spcPts val="0"/>
                        </a:spcAft>
                      </a:pPr>
                      <a:r>
                        <a:rPr lang="en-US" sz="1300" kern="1200">
                          <a:effectLst/>
                        </a:rPr>
                        <a:t>Acid Gas Incinerator</a:t>
                      </a:r>
                      <a:endParaRPr lang="en-US" sz="1000">
                        <a:effectLst/>
                        <a:latin typeface="Calibri"/>
                        <a:ea typeface="Calibri"/>
                        <a:cs typeface="Arial"/>
                      </a:endParaRPr>
                    </a:p>
                  </a:txBody>
                  <a:tcPr marL="61740" marR="61740" marT="8575" marB="0"/>
                </a:tc>
                <a:tc>
                  <a:txBody>
                    <a:bodyPr/>
                    <a:lstStyle/>
                    <a:p>
                      <a:pPr marL="0" marR="0">
                        <a:lnSpc>
                          <a:spcPts val="1675"/>
                        </a:lnSpc>
                        <a:spcBef>
                          <a:spcPts val="0"/>
                        </a:spcBef>
                        <a:spcAft>
                          <a:spcPts val="0"/>
                        </a:spcAft>
                      </a:pPr>
                      <a:r>
                        <a:rPr lang="en-US" sz="1300" kern="1200">
                          <a:effectLst/>
                        </a:rPr>
                        <a:t>Gas Sweetening Project</a:t>
                      </a:r>
                      <a:endParaRPr lang="en-US" sz="1000">
                        <a:effectLst/>
                        <a:latin typeface="Calibri"/>
                        <a:ea typeface="Calibri"/>
                        <a:cs typeface="Arial"/>
                      </a:endParaRPr>
                    </a:p>
                  </a:txBody>
                  <a:tcPr marL="61740" marR="61740" marT="8575" marB="0"/>
                </a:tc>
                <a:tc>
                  <a:txBody>
                    <a:bodyPr/>
                    <a:lstStyle/>
                    <a:p>
                      <a:pPr marL="0" marR="0">
                        <a:lnSpc>
                          <a:spcPts val="1675"/>
                        </a:lnSpc>
                        <a:spcBef>
                          <a:spcPts val="0"/>
                        </a:spcBef>
                        <a:spcAft>
                          <a:spcPts val="0"/>
                        </a:spcAft>
                      </a:pPr>
                      <a:r>
                        <a:rPr lang="en-US" sz="1300" kern="1200">
                          <a:effectLst/>
                        </a:rPr>
                        <a:t>Zeeco Inc. – U.S.A</a:t>
                      </a:r>
                      <a:endParaRPr lang="en-US" sz="1000">
                        <a:effectLst/>
                        <a:latin typeface="Calibri"/>
                        <a:ea typeface="Calibri"/>
                        <a:cs typeface="Arial"/>
                      </a:endParaRPr>
                    </a:p>
                  </a:txBody>
                  <a:tcPr marL="61740" marR="61740" marT="8575" marB="0"/>
                </a:tc>
                <a:tc>
                  <a:txBody>
                    <a:bodyPr/>
                    <a:lstStyle/>
                    <a:p>
                      <a:pPr marL="0" marR="0" algn="r">
                        <a:lnSpc>
                          <a:spcPts val="1675"/>
                        </a:lnSpc>
                        <a:spcBef>
                          <a:spcPts val="0"/>
                        </a:spcBef>
                        <a:spcAft>
                          <a:spcPts val="0"/>
                        </a:spcAft>
                      </a:pPr>
                      <a:r>
                        <a:rPr lang="en-US" sz="1300" kern="1200" dirty="0">
                          <a:effectLst/>
                        </a:rPr>
                        <a:t>1.5 Million</a:t>
                      </a:r>
                    </a:p>
                    <a:p>
                      <a:pPr marL="0" marR="0" algn="r">
                        <a:lnSpc>
                          <a:spcPts val="1675"/>
                        </a:lnSpc>
                        <a:spcBef>
                          <a:spcPts val="0"/>
                        </a:spcBef>
                        <a:spcAft>
                          <a:spcPts val="0"/>
                        </a:spcAft>
                      </a:pPr>
                      <a:endParaRPr lang="en-US" sz="1300" kern="1200" dirty="0">
                        <a:effectLst/>
                        <a:latin typeface="Calibri"/>
                        <a:ea typeface="Calibri"/>
                        <a:cs typeface="Arial"/>
                      </a:endParaRPr>
                    </a:p>
                    <a:p>
                      <a:pPr marL="0" marR="0" algn="r">
                        <a:lnSpc>
                          <a:spcPts val="1675"/>
                        </a:lnSpc>
                        <a:spcBef>
                          <a:spcPts val="0"/>
                        </a:spcBef>
                        <a:spcAft>
                          <a:spcPts val="0"/>
                        </a:spcAft>
                      </a:pPr>
                      <a:endParaRPr lang="en-US" sz="1000" dirty="0">
                        <a:effectLst/>
                        <a:latin typeface="Calibri"/>
                        <a:ea typeface="Calibri"/>
                        <a:cs typeface="Arial"/>
                      </a:endParaRPr>
                    </a:p>
                  </a:txBody>
                  <a:tcPr marL="61740" marR="61740" marT="8575" marB="0"/>
                </a:tc>
                <a:tc>
                  <a:txBody>
                    <a:bodyPr/>
                    <a:lstStyle/>
                    <a:p>
                      <a:pPr>
                        <a:lnSpc>
                          <a:spcPct val="115000"/>
                        </a:lnSpc>
                      </a:pPr>
                      <a:endParaRPr lang="en-US" sz="1000">
                        <a:effectLst/>
                        <a:latin typeface="Calibri"/>
                      </a:endParaRPr>
                    </a:p>
                  </a:txBody>
                  <a:tcPr marL="8575" marR="8575" marT="8575" marB="0" anchor="ctr"/>
                </a:tc>
                <a:extLst>
                  <a:ext uri="{0D108BD9-81ED-4DB2-BD59-A6C34878D82A}">
                    <a16:rowId xmlns:a16="http://schemas.microsoft.com/office/drawing/2014/main" val="10004"/>
                  </a:ext>
                </a:extLst>
              </a:tr>
              <a:tr h="650978">
                <a:tc>
                  <a:txBody>
                    <a:bodyPr/>
                    <a:lstStyle/>
                    <a:p>
                      <a:pPr marL="0" marR="0">
                        <a:lnSpc>
                          <a:spcPts val="1675"/>
                        </a:lnSpc>
                        <a:spcBef>
                          <a:spcPts val="0"/>
                        </a:spcBef>
                        <a:spcAft>
                          <a:spcPts val="0"/>
                        </a:spcAft>
                      </a:pPr>
                      <a:r>
                        <a:rPr lang="en-US" sz="1300" kern="1200">
                          <a:effectLst/>
                        </a:rPr>
                        <a:t>Aviation Warning Systems</a:t>
                      </a:r>
                      <a:endParaRPr lang="en-US" sz="1000">
                        <a:effectLst/>
                        <a:latin typeface="Calibri"/>
                        <a:ea typeface="Calibri"/>
                        <a:cs typeface="Arial"/>
                      </a:endParaRPr>
                    </a:p>
                  </a:txBody>
                  <a:tcPr marL="61740" marR="61740" marT="8575" marB="0"/>
                </a:tc>
                <a:tc>
                  <a:txBody>
                    <a:bodyPr/>
                    <a:lstStyle/>
                    <a:p>
                      <a:pPr marL="0" marR="0">
                        <a:lnSpc>
                          <a:spcPts val="1675"/>
                        </a:lnSpc>
                        <a:spcBef>
                          <a:spcPts val="0"/>
                        </a:spcBef>
                        <a:spcAft>
                          <a:spcPts val="0"/>
                        </a:spcAft>
                      </a:pPr>
                      <a:r>
                        <a:rPr lang="en-US" sz="1300" kern="1200">
                          <a:effectLst/>
                        </a:rPr>
                        <a:t>OETC</a:t>
                      </a:r>
                      <a:endParaRPr lang="en-US" sz="1000">
                        <a:effectLst/>
                        <a:latin typeface="Calibri"/>
                        <a:ea typeface="Calibri"/>
                        <a:cs typeface="Arial"/>
                      </a:endParaRPr>
                    </a:p>
                  </a:txBody>
                  <a:tcPr marL="61740" marR="61740" marT="8575" marB="0"/>
                </a:tc>
                <a:tc>
                  <a:txBody>
                    <a:bodyPr/>
                    <a:lstStyle/>
                    <a:p>
                      <a:pPr marL="0" marR="0">
                        <a:lnSpc>
                          <a:spcPts val="1675"/>
                        </a:lnSpc>
                        <a:spcBef>
                          <a:spcPts val="0"/>
                        </a:spcBef>
                        <a:spcAft>
                          <a:spcPts val="0"/>
                        </a:spcAft>
                      </a:pPr>
                      <a:r>
                        <a:rPr lang="en-US" sz="1300" kern="1200">
                          <a:effectLst/>
                        </a:rPr>
                        <a:t>Shin Seong Elrex, Korea </a:t>
                      </a:r>
                      <a:endParaRPr lang="en-US" sz="1000">
                        <a:effectLst/>
                        <a:latin typeface="Calibri"/>
                        <a:ea typeface="Calibri"/>
                        <a:cs typeface="Arial"/>
                      </a:endParaRPr>
                    </a:p>
                  </a:txBody>
                  <a:tcPr marL="61740" marR="61740" marT="8575" marB="0"/>
                </a:tc>
                <a:tc>
                  <a:txBody>
                    <a:bodyPr/>
                    <a:lstStyle/>
                    <a:p>
                      <a:pPr marL="0" marR="0" algn="r">
                        <a:lnSpc>
                          <a:spcPts val="1675"/>
                        </a:lnSpc>
                        <a:spcBef>
                          <a:spcPts val="0"/>
                        </a:spcBef>
                        <a:spcAft>
                          <a:spcPts val="0"/>
                        </a:spcAft>
                      </a:pPr>
                      <a:r>
                        <a:rPr lang="en-US" sz="1300" kern="1200" dirty="0">
                          <a:effectLst/>
                        </a:rPr>
                        <a:t>1.5 Million</a:t>
                      </a:r>
                    </a:p>
                    <a:p>
                      <a:pPr marL="0" marR="0" algn="r">
                        <a:lnSpc>
                          <a:spcPts val="1675"/>
                        </a:lnSpc>
                        <a:spcBef>
                          <a:spcPts val="0"/>
                        </a:spcBef>
                        <a:spcAft>
                          <a:spcPts val="0"/>
                        </a:spcAft>
                      </a:pPr>
                      <a:endParaRPr lang="en-US" sz="1300" kern="1200" dirty="0">
                        <a:effectLst/>
                        <a:latin typeface="Calibri"/>
                        <a:ea typeface="Calibri"/>
                        <a:cs typeface="Arial"/>
                      </a:endParaRPr>
                    </a:p>
                    <a:p>
                      <a:pPr marL="0" marR="0" algn="r">
                        <a:lnSpc>
                          <a:spcPts val="1675"/>
                        </a:lnSpc>
                        <a:spcBef>
                          <a:spcPts val="0"/>
                        </a:spcBef>
                        <a:spcAft>
                          <a:spcPts val="0"/>
                        </a:spcAft>
                      </a:pPr>
                      <a:endParaRPr lang="en-US" sz="1000" dirty="0">
                        <a:effectLst/>
                        <a:latin typeface="Calibri"/>
                        <a:ea typeface="Calibri"/>
                        <a:cs typeface="Arial"/>
                      </a:endParaRPr>
                    </a:p>
                  </a:txBody>
                  <a:tcPr marL="61740" marR="61740" marT="8575" marB="0"/>
                </a:tc>
                <a:tc>
                  <a:txBody>
                    <a:bodyPr/>
                    <a:lstStyle/>
                    <a:p>
                      <a:pPr>
                        <a:lnSpc>
                          <a:spcPct val="115000"/>
                        </a:lnSpc>
                      </a:pPr>
                      <a:endParaRPr lang="en-US" sz="1000">
                        <a:effectLst/>
                        <a:latin typeface="Calibri"/>
                      </a:endParaRPr>
                    </a:p>
                  </a:txBody>
                  <a:tcPr marL="8575" marR="8575" marT="8575" marB="0" anchor="ctr"/>
                </a:tc>
                <a:extLst>
                  <a:ext uri="{0D108BD9-81ED-4DB2-BD59-A6C34878D82A}">
                    <a16:rowId xmlns:a16="http://schemas.microsoft.com/office/drawing/2014/main" val="10005"/>
                  </a:ext>
                </a:extLst>
              </a:tr>
              <a:tr h="634349">
                <a:tc>
                  <a:txBody>
                    <a:bodyPr/>
                    <a:lstStyle/>
                    <a:p>
                      <a:pPr marL="0" marR="0">
                        <a:lnSpc>
                          <a:spcPct val="115000"/>
                        </a:lnSpc>
                        <a:spcBef>
                          <a:spcPts val="0"/>
                        </a:spcBef>
                        <a:spcAft>
                          <a:spcPts val="0"/>
                        </a:spcAft>
                      </a:pPr>
                      <a:r>
                        <a:rPr lang="en-US" sz="1300" kern="1200">
                          <a:effectLst/>
                        </a:rPr>
                        <a:t>Motors for Pump Upgrade</a:t>
                      </a:r>
                      <a:endParaRPr lang="en-US" sz="1000">
                        <a:effectLst/>
                        <a:latin typeface="Calibri"/>
                        <a:ea typeface="Calibri"/>
                        <a:cs typeface="Arial"/>
                      </a:endParaRPr>
                    </a:p>
                  </a:txBody>
                  <a:tcPr marL="61740" marR="61740" marT="8575" marB="0"/>
                </a:tc>
                <a:tc>
                  <a:txBody>
                    <a:bodyPr/>
                    <a:lstStyle/>
                    <a:p>
                      <a:pPr marL="0" marR="0">
                        <a:lnSpc>
                          <a:spcPct val="115000"/>
                        </a:lnSpc>
                        <a:spcBef>
                          <a:spcPts val="0"/>
                        </a:spcBef>
                        <a:spcAft>
                          <a:spcPts val="0"/>
                        </a:spcAft>
                      </a:pPr>
                      <a:r>
                        <a:rPr lang="en-US" sz="1300" kern="1200">
                          <a:effectLst/>
                        </a:rPr>
                        <a:t>Oman Refineries &amp; Petrochemicals Co.</a:t>
                      </a:r>
                      <a:endParaRPr lang="en-US" sz="1000">
                        <a:effectLst/>
                        <a:latin typeface="Calibri"/>
                        <a:ea typeface="Calibri"/>
                        <a:cs typeface="Arial"/>
                      </a:endParaRPr>
                    </a:p>
                  </a:txBody>
                  <a:tcPr marL="61740" marR="61740" marT="8575" marB="0"/>
                </a:tc>
                <a:tc>
                  <a:txBody>
                    <a:bodyPr/>
                    <a:lstStyle/>
                    <a:p>
                      <a:pPr marL="0" marR="0">
                        <a:lnSpc>
                          <a:spcPct val="115000"/>
                        </a:lnSpc>
                        <a:spcBef>
                          <a:spcPts val="0"/>
                        </a:spcBef>
                        <a:spcAft>
                          <a:spcPts val="0"/>
                        </a:spcAft>
                      </a:pPr>
                      <a:r>
                        <a:rPr lang="en-US" sz="1300" kern="1200">
                          <a:effectLst/>
                        </a:rPr>
                        <a:t>Flowserve, Germany</a:t>
                      </a:r>
                      <a:endParaRPr lang="en-US" sz="1000">
                        <a:effectLst/>
                        <a:latin typeface="Calibri"/>
                        <a:ea typeface="Calibri"/>
                        <a:cs typeface="Arial"/>
                      </a:endParaRPr>
                    </a:p>
                  </a:txBody>
                  <a:tcPr marL="61740" marR="61740" marT="8575" marB="0"/>
                </a:tc>
                <a:tc>
                  <a:txBody>
                    <a:bodyPr/>
                    <a:lstStyle/>
                    <a:p>
                      <a:pPr marL="0" marR="0" algn="r">
                        <a:lnSpc>
                          <a:spcPct val="115000"/>
                        </a:lnSpc>
                        <a:spcBef>
                          <a:spcPts val="0"/>
                        </a:spcBef>
                        <a:spcAft>
                          <a:spcPts val="0"/>
                        </a:spcAft>
                      </a:pPr>
                      <a:r>
                        <a:rPr lang="en-US" sz="1300" kern="1200" dirty="0">
                          <a:effectLst/>
                        </a:rPr>
                        <a:t>.66 Million</a:t>
                      </a:r>
                    </a:p>
                    <a:p>
                      <a:pPr marL="0" marR="0" algn="r">
                        <a:lnSpc>
                          <a:spcPct val="115000"/>
                        </a:lnSpc>
                        <a:spcBef>
                          <a:spcPts val="0"/>
                        </a:spcBef>
                        <a:spcAft>
                          <a:spcPts val="0"/>
                        </a:spcAft>
                      </a:pPr>
                      <a:endParaRPr lang="en-US" sz="1300" kern="1200" dirty="0">
                        <a:effectLst/>
                        <a:latin typeface="Calibri"/>
                        <a:ea typeface="Calibri"/>
                        <a:cs typeface="Arial"/>
                      </a:endParaRPr>
                    </a:p>
                    <a:p>
                      <a:pPr marL="0" marR="0" algn="r">
                        <a:lnSpc>
                          <a:spcPct val="115000"/>
                        </a:lnSpc>
                        <a:spcBef>
                          <a:spcPts val="0"/>
                        </a:spcBef>
                        <a:spcAft>
                          <a:spcPts val="0"/>
                        </a:spcAft>
                      </a:pPr>
                      <a:endParaRPr lang="en-US" sz="1000" dirty="0">
                        <a:effectLst/>
                        <a:latin typeface="Calibri"/>
                        <a:ea typeface="Calibri"/>
                        <a:cs typeface="Arial"/>
                      </a:endParaRPr>
                    </a:p>
                  </a:txBody>
                  <a:tcPr marL="61740" marR="61740" marT="8575" marB="0"/>
                </a:tc>
                <a:tc>
                  <a:txBody>
                    <a:bodyPr/>
                    <a:lstStyle/>
                    <a:p>
                      <a:pPr>
                        <a:lnSpc>
                          <a:spcPct val="115000"/>
                        </a:lnSpc>
                      </a:pPr>
                      <a:endParaRPr lang="en-US" sz="1000" dirty="0">
                        <a:effectLst/>
                        <a:latin typeface="Calibri"/>
                      </a:endParaRPr>
                    </a:p>
                  </a:txBody>
                  <a:tcPr marL="8575" marR="8575" marT="8575" marB="0" anchor="ctr"/>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p:txBody>
          <a:bodyPr>
            <a:normAutofit/>
          </a:bodyPr>
          <a:lstStyle/>
          <a:p>
            <a:r>
              <a:rPr lang="en-US" sz="3200" dirty="0">
                <a:latin typeface="Algerian" pitchFamily="82" charset="0"/>
              </a:rPr>
              <a:t>MAJOR PROJECT REFERENCE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0"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863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endParaRPr lang="en-US" b="1" dirty="0"/>
          </a:p>
        </p:txBody>
      </p:sp>
      <p:sp>
        <p:nvSpPr>
          <p:cNvPr id="9220" name="TextBox 4"/>
          <p:cNvSpPr txBox="1">
            <a:spLocks noChangeArrowheads="1"/>
          </p:cNvSpPr>
          <p:nvPr/>
        </p:nvSpPr>
        <p:spPr bwMode="auto">
          <a:xfrm>
            <a:off x="2133600" y="28194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r>
              <a:rPr lang="en-US" sz="2400" b="1" dirty="0"/>
              <a:t>        TRADING &amp; AGENCY REPRESENTATION</a:t>
            </a:r>
          </a:p>
        </p:txBody>
      </p:sp>
      <p:pic>
        <p:nvPicPr>
          <p:cNvPr id="6" name="Picture 5" descr="DS Ser%mai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343400"/>
            <a:ext cx="1676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6"/>
          <p:cNvSpPr txBox="1">
            <a:spLocks noChangeArrowheads="1"/>
          </p:cNvSpPr>
          <p:nvPr/>
        </p:nvSpPr>
        <p:spPr bwMode="auto">
          <a:xfrm>
            <a:off x="2667000" y="48006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r>
              <a:rPr lang="en-US" sz="2400" b="1" dirty="0"/>
              <a:t>CIVIL CONSTRUCTION, AIRCONDITIONING, ELECTRICAL &amp; MAINTENANCE  SERVICES</a:t>
            </a:r>
          </a:p>
        </p:txBody>
      </p:sp>
      <p:pic>
        <p:nvPicPr>
          <p:cNvPr id="9225" name="Picture 1" descr="saa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533400"/>
            <a:ext cx="5562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54572" y="2208212"/>
            <a:ext cx="687388"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2895600"/>
            <a:ext cx="1676400" cy="461665"/>
          </a:xfrm>
          <a:prstGeom prst="rect">
            <a:avLst/>
          </a:prstGeom>
          <a:noFill/>
        </p:spPr>
        <p:txBody>
          <a:bodyPr wrap="square" rtlCol="0">
            <a:spAutoFit/>
          </a:bodyPr>
          <a:lstStyle/>
          <a:p>
            <a:pPr algn="ctr"/>
            <a:r>
              <a:rPr lang="en-US" sz="1200" b="1" dirty="0">
                <a:solidFill>
                  <a:schemeClr val="accent2">
                    <a:lumMod val="50000"/>
                  </a:schemeClr>
                </a:solidFill>
                <a:latin typeface="Arial Black" pitchFamily="34" charset="0"/>
                <a:cs typeface="Aharoni" pitchFamily="2" charset="-79"/>
              </a:rPr>
              <a:t>DEVELOPMENT SERVICES</a:t>
            </a:r>
          </a:p>
        </p:txBody>
      </p:sp>
    </p:spTree>
    <p:extLst>
      <p:ext uri="{BB962C8B-B14F-4D97-AF65-F5344CB8AC3E}">
        <p14:creationId xmlns:p14="http://schemas.microsoft.com/office/powerpoint/2010/main" val="2535450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9220">
                                            <p:txEl>
                                              <p:pRg st="0" end="0"/>
                                            </p:txEl>
                                          </p:spTgt>
                                        </p:tgtEl>
                                        <p:attrNameLst>
                                          <p:attrName>style.visibility</p:attrName>
                                        </p:attrNameLst>
                                      </p:cBhvr>
                                      <p:to>
                                        <p:strVal val="visible"/>
                                      </p:to>
                                    </p:set>
                                    <p:animEffect transition="in" filter="barn(inVertical)">
                                      <p:cBhvr>
                                        <p:cTn id="19" dur="500"/>
                                        <p:tgtEl>
                                          <p:spTgt spid="9220">
                                            <p:txEl>
                                              <p:pRg st="0" end="0"/>
                                            </p:txEl>
                                          </p:spTgt>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500"/>
                            </p:stCondLst>
                            <p:childTnLst>
                              <p:par>
                                <p:cTn id="26" presetID="16" presetClass="entr" presetSubtype="21" fill="hold" nodeType="afterEffect">
                                  <p:stCondLst>
                                    <p:cond delay="0"/>
                                  </p:stCondLst>
                                  <p:childTnLst>
                                    <p:set>
                                      <p:cBhvr>
                                        <p:cTn id="27" dur="1" fill="hold">
                                          <p:stCondLst>
                                            <p:cond delay="0"/>
                                          </p:stCondLst>
                                        </p:cTn>
                                        <p:tgtEl>
                                          <p:spTgt spid="9222">
                                            <p:txEl>
                                              <p:pRg st="0" end="0"/>
                                            </p:txEl>
                                          </p:spTgt>
                                        </p:tgtEl>
                                        <p:attrNameLst>
                                          <p:attrName>style.visibility</p:attrName>
                                        </p:attrNameLst>
                                      </p:cBhvr>
                                      <p:to>
                                        <p:strVal val="visible"/>
                                      </p:to>
                                    </p:set>
                                    <p:animEffect transition="in" filter="barn(inVertical)">
                                      <p:cBhvr>
                                        <p:cTn id="28" dur="500"/>
                                        <p:tgtEl>
                                          <p:spTgt spid="9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1787" y="2971800"/>
            <a:ext cx="458222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60528"/>
            <a:ext cx="8229600" cy="1143000"/>
          </a:xfrm>
        </p:spPr>
        <p:txBody>
          <a:bodyPr>
            <a:noAutofit/>
          </a:bodyPr>
          <a:lstStyle/>
          <a:p>
            <a:r>
              <a:rPr lang="en-US" sz="3200" dirty="0">
                <a:latin typeface="Algerian" pitchFamily="82" charset="0"/>
              </a:rPr>
              <a:t>HEALTH SAFETY AND ENVIRONMENT</a:t>
            </a:r>
          </a:p>
        </p:txBody>
      </p:sp>
      <p:sp>
        <p:nvSpPr>
          <p:cNvPr id="4" name="Rectangle 3"/>
          <p:cNvSpPr/>
          <p:nvPr/>
        </p:nvSpPr>
        <p:spPr>
          <a:xfrm>
            <a:off x="457200" y="1847165"/>
            <a:ext cx="8458200" cy="646331"/>
          </a:xfrm>
          <a:prstGeom prst="rect">
            <a:avLst/>
          </a:prstGeom>
        </p:spPr>
        <p:txBody>
          <a:bodyPr wrap="square">
            <a:spAutoFit/>
          </a:bodyPr>
          <a:lstStyle/>
          <a:p>
            <a:r>
              <a:rPr lang="en-US" dirty="0"/>
              <a:t>Development Services  Recognizes </a:t>
            </a:r>
          </a:p>
          <a:p>
            <a:r>
              <a:rPr lang="en-US" dirty="0"/>
              <a:t>	its Legal, Moral, and Economic responsibilities towards</a:t>
            </a:r>
          </a:p>
        </p:txBody>
      </p:sp>
      <p:sp>
        <p:nvSpPr>
          <p:cNvPr id="5" name="Rectangle 4"/>
          <p:cNvSpPr/>
          <p:nvPr/>
        </p:nvSpPr>
        <p:spPr>
          <a:xfrm>
            <a:off x="1371600" y="3048000"/>
            <a:ext cx="5562600" cy="923330"/>
          </a:xfrm>
          <a:prstGeom prst="rect">
            <a:avLst/>
          </a:prstGeom>
        </p:spPr>
        <p:txBody>
          <a:bodyPr wrap="square">
            <a:spAutoFit/>
          </a:bodyPr>
          <a:lstStyle/>
          <a:p>
            <a:pPr marL="285750" lvl="0" indent="-285750">
              <a:buFont typeface="Wingdings" pitchFamily="2" charset="2"/>
              <a:buChar char="v"/>
            </a:pPr>
            <a:r>
              <a:rPr lang="en-US" dirty="0"/>
              <a:t>Health of its own and Subcontractor’s Employees</a:t>
            </a:r>
          </a:p>
          <a:p>
            <a:pPr marL="285750" lvl="0" indent="-285750">
              <a:buFont typeface="Wingdings" pitchFamily="2" charset="2"/>
              <a:buChar char="v"/>
            </a:pPr>
            <a:r>
              <a:rPr lang="en-US" dirty="0"/>
              <a:t>Safety of Men, Material and Operations</a:t>
            </a:r>
          </a:p>
          <a:p>
            <a:pPr marL="285750" lvl="0" indent="-285750">
              <a:buFont typeface="Wingdings" pitchFamily="2" charset="2"/>
              <a:buChar char="v"/>
            </a:pPr>
            <a:r>
              <a:rPr lang="en-US" dirty="0"/>
              <a:t>Protection of the Environment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4552"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0650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1958975"/>
            <a:ext cx="7772400" cy="1470025"/>
          </a:xfrm>
        </p:spPr>
        <p:txBody>
          <a:bodyPr>
            <a:prstTxWarp prst="textStop">
              <a:avLst/>
            </a:prstTxWarp>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b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2438400"/>
          </a:xfrm>
        </p:spPr>
        <p:txBody>
          <a:bodyPr/>
          <a:lstStyle/>
          <a:p>
            <a:r>
              <a:rPr lang="en-US" b="1" dirty="0">
                <a:solidFill>
                  <a:schemeClr val="tx1"/>
                </a:solidFill>
              </a:rPr>
              <a:t>WE ARE READY TO SUPPORT YOU</a:t>
            </a:r>
          </a:p>
        </p:txBody>
      </p:sp>
      <p:pic>
        <p:nvPicPr>
          <p:cNvPr id="11266" name="Picture 2" desc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720019"/>
            <a:ext cx="1295400" cy="108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9543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1000"/>
                                        <p:tgtEl>
                                          <p:spTgt spid="11266"/>
                                        </p:tgtEl>
                                      </p:cBhvr>
                                    </p:animEffect>
                                    <p:anim calcmode="lin" valueType="num">
                                      <p:cBhvr>
                                        <p:cTn id="18" dur="1000" fill="hold"/>
                                        <p:tgtEl>
                                          <p:spTgt spid="11266"/>
                                        </p:tgtEl>
                                        <p:attrNameLst>
                                          <p:attrName>ppt_x</p:attrName>
                                        </p:attrNameLst>
                                      </p:cBhvr>
                                      <p:tavLst>
                                        <p:tav tm="0">
                                          <p:val>
                                            <p:strVal val="#ppt_x"/>
                                          </p:val>
                                        </p:tav>
                                        <p:tav tm="100000">
                                          <p:val>
                                            <p:strVal val="#ppt_x"/>
                                          </p:val>
                                        </p:tav>
                                      </p:tavLst>
                                    </p:anim>
                                    <p:anim calcmode="lin" valueType="num">
                                      <p:cBhvr>
                                        <p:cTn id="19" dur="1000" fill="hold"/>
                                        <p:tgtEl>
                                          <p:spTgt spid="1126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47397" y="3514836"/>
            <a:ext cx="2657143" cy="17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br>
              <a:rPr lang="en-US" b="1" dirty="0"/>
            </a:br>
            <a:r>
              <a:rPr lang="en-US" sz="3600" dirty="0">
                <a:latin typeface="Algerian" pitchFamily="82" charset="0"/>
              </a:rPr>
              <a:t>CONTACT DETAILS</a:t>
            </a:r>
            <a:br>
              <a:rPr lang="en-US" dirty="0"/>
            </a:br>
            <a:endParaRPr lang="en-US" dirty="0"/>
          </a:p>
        </p:txBody>
      </p:sp>
      <p:sp>
        <p:nvSpPr>
          <p:cNvPr id="4" name="Rectangle 3"/>
          <p:cNvSpPr/>
          <p:nvPr/>
        </p:nvSpPr>
        <p:spPr>
          <a:xfrm>
            <a:off x="2362200" y="2071344"/>
            <a:ext cx="4572000" cy="2308324"/>
          </a:xfrm>
          <a:prstGeom prst="rect">
            <a:avLst/>
          </a:prstGeom>
        </p:spPr>
        <p:txBody>
          <a:bodyPr>
            <a:spAutoFit/>
          </a:bodyPr>
          <a:lstStyle/>
          <a:p>
            <a:r>
              <a:rPr lang="en-US" b="1" dirty="0"/>
              <a:t>Development Services</a:t>
            </a:r>
          </a:p>
          <a:p>
            <a:r>
              <a:rPr lang="en-US" b="1" dirty="0"/>
              <a:t>P.O. Box 2463, </a:t>
            </a:r>
            <a:r>
              <a:rPr lang="en-US" b="1" dirty="0" err="1"/>
              <a:t>Ruwi</a:t>
            </a:r>
            <a:r>
              <a:rPr lang="en-US" b="1" dirty="0"/>
              <a:t> 112</a:t>
            </a:r>
          </a:p>
          <a:p>
            <a:r>
              <a:rPr lang="en-US" b="1" dirty="0" err="1"/>
              <a:t>Wadi</a:t>
            </a:r>
            <a:r>
              <a:rPr lang="en-US" b="1" dirty="0"/>
              <a:t> </a:t>
            </a:r>
            <a:r>
              <a:rPr lang="en-US" b="1" dirty="0" err="1"/>
              <a:t>Kabir</a:t>
            </a:r>
            <a:r>
              <a:rPr lang="en-US" b="1" dirty="0"/>
              <a:t>,  Way 6527, Bldg.  2330</a:t>
            </a:r>
          </a:p>
          <a:p>
            <a:r>
              <a:rPr lang="en-US" b="1" dirty="0"/>
              <a:t>Next to </a:t>
            </a:r>
            <a:r>
              <a:rPr lang="en-US" b="1" dirty="0" err="1"/>
              <a:t>Photocenter</a:t>
            </a:r>
            <a:endParaRPr lang="en-US" b="1" dirty="0"/>
          </a:p>
          <a:p>
            <a:r>
              <a:rPr lang="en-US" b="1" dirty="0"/>
              <a:t>Sultanate of Oman</a:t>
            </a:r>
          </a:p>
          <a:p>
            <a:r>
              <a:rPr lang="en-US" b="1" dirty="0"/>
              <a:t>Tel: 24814081, 24815021, 24815091</a:t>
            </a:r>
          </a:p>
          <a:p>
            <a:r>
              <a:rPr lang="en-US" b="1" dirty="0"/>
              <a:t>Fax: 24816017</a:t>
            </a:r>
          </a:p>
          <a:p>
            <a:r>
              <a:rPr lang="en-US" b="1" dirty="0"/>
              <a:t>Email: </a:t>
            </a:r>
            <a:r>
              <a:rPr lang="en-US" b="1" u="sng" dirty="0">
                <a:hlinkClick r:id="rId3" tooltip="blocked::mailto:develop@omantel.net.om"/>
              </a:rPr>
              <a:t>develop@dsoman.c</a:t>
            </a:r>
            <a:r>
              <a:rPr lang="en-US" u="sng" dirty="0">
                <a:hlinkClick r:id="rId3" tooltip="blocked::mailto:develop@omantel.net.om"/>
              </a:rPr>
              <a:t>om</a:t>
            </a:r>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447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endParaRPr lang="en-US"/>
          </a:p>
        </p:txBody>
      </p:sp>
      <p:pic>
        <p:nvPicPr>
          <p:cNvPr id="10243" name="Picture 1" descr="saa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609600"/>
            <a:ext cx="5562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19600"/>
            <a:ext cx="1819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7"/>
          <p:cNvSpPr txBox="1">
            <a:spLocks noChangeArrowheads="1"/>
          </p:cNvSpPr>
          <p:nvPr/>
        </p:nvSpPr>
        <p:spPr bwMode="auto">
          <a:xfrm>
            <a:off x="2590800" y="4419600"/>
            <a:ext cx="48202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r>
              <a:rPr lang="en-US" sz="2400" b="1" dirty="0"/>
              <a:t>SUPPLY  &amp; SERVICE TO OIL &amp; GAS INDUSTRY</a:t>
            </a:r>
          </a:p>
        </p:txBody>
      </p:sp>
      <p:pic>
        <p:nvPicPr>
          <p:cNvPr id="11" name="Picture 10" descr="Naf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82" y="2133600"/>
            <a:ext cx="16732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2458092" y="2341563"/>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r>
              <a:rPr lang="en-US" sz="2400" b="1" dirty="0"/>
              <a:t>CORROSION ENGINEERING , CIVIL CONSTRUCTION,  INSULATION &amp; REFRACTORY , SCAFFOLDING AND ELECTRO MECHANICAL.</a:t>
            </a: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96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247">
                                            <p:txEl>
                                              <p:pRg st="0" end="0"/>
                                            </p:txEl>
                                          </p:spTgt>
                                        </p:tgtEl>
                                        <p:attrNameLst>
                                          <p:attrName>style.visibility</p:attrName>
                                        </p:attrNameLst>
                                      </p:cBhvr>
                                      <p:to>
                                        <p:strVal val="visible"/>
                                      </p:to>
                                    </p:set>
                                    <p:animEffect transition="in" filter="barn(inVertical)">
                                      <p:cBhvr>
                                        <p:cTn id="12" dur="500"/>
                                        <p:tgtEl>
                                          <p:spTgt spid="10247">
                                            <p:txEl>
                                              <p:pRg st="0" end="0"/>
                                            </p:txEl>
                                          </p:spTgt>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barn(inVertical)">
                                      <p:cBhvr>
                                        <p:cTn id="21" dur="500"/>
                                        <p:tgtEl>
                                          <p:spTgt spid="12">
                                            <p:txEl>
                                              <p:pRg st="0" end="0"/>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endParaRPr lang="en-US"/>
          </a:p>
        </p:txBody>
      </p:sp>
      <p:pic>
        <p:nvPicPr>
          <p:cNvPr id="11267" name="Picture 1" descr="saa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609600"/>
            <a:ext cx="5562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533400" y="2209800"/>
            <a:ext cx="243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eaLnBrk="1" hangingPunct="1"/>
            <a:r>
              <a:rPr lang="en-US" sz="2800" b="1" dirty="0">
                <a:solidFill>
                  <a:srgbClr val="FF0000"/>
                </a:solidFill>
              </a:rPr>
              <a:t> AL GAZAL OPTICIANS</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4EE3F1F-60A6-BBE8-310A-8963E7ED9FD4}"/>
              </a:ext>
            </a:extLst>
          </p:cNvPr>
          <p:cNvSpPr txBox="1"/>
          <p:nvPr/>
        </p:nvSpPr>
        <p:spPr>
          <a:xfrm>
            <a:off x="609600" y="4495800"/>
            <a:ext cx="4572000" cy="954107"/>
          </a:xfrm>
          <a:prstGeom prst="rect">
            <a:avLst/>
          </a:prstGeom>
          <a:noFill/>
        </p:spPr>
        <p:txBody>
          <a:bodyPr wrap="square" rtlCol="0">
            <a:spAutoFit/>
          </a:bodyPr>
          <a:lstStyle/>
          <a:p>
            <a:r>
              <a:rPr lang="en-US" sz="2800" b="1" dirty="0">
                <a:solidFill>
                  <a:srgbClr val="FF0000"/>
                </a:solidFill>
                <a:latin typeface="Candara" pitchFamily="34" charset="0"/>
                <a:cs typeface="Arial" charset="0"/>
              </a:rPr>
              <a:t> TAKARA AUTHENTIC JAPANESE RESTAURANT</a:t>
            </a:r>
          </a:p>
        </p:txBody>
      </p:sp>
    </p:spTree>
    <p:extLst>
      <p:ext uri="{BB962C8B-B14F-4D97-AF65-F5344CB8AC3E}">
        <p14:creationId xmlns:p14="http://schemas.microsoft.com/office/powerpoint/2010/main" val="214760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bIns="91440"/>
          <a:lstStyle/>
          <a:p>
            <a:pPr algn="just">
              <a:buFont typeface="Wingdings" pitchFamily="2" charset="2"/>
              <a:buChar char="Ø"/>
            </a:pPr>
            <a:r>
              <a:rPr lang="en-US" dirty="0"/>
              <a:t>Development Services (DS) was established in 1978 as a trading company for the supply of equipment to the Power Industry in the Sultanate of Oman. Over the years, DS has diversified its business activities to include Oil &amp; Gas, Water, Aviation and   Project Industrial Supplies. DS also provides market Intelligence for its International Partners.</a:t>
            </a:r>
          </a:p>
          <a:p>
            <a:pPr algn="just"/>
            <a:endParaRPr lang="en-US" dirty="0"/>
          </a:p>
        </p:txBody>
      </p:sp>
      <p:sp>
        <p:nvSpPr>
          <p:cNvPr id="2" name="Title 1"/>
          <p:cNvSpPr>
            <a:spLocks noGrp="1"/>
          </p:cNvSpPr>
          <p:nvPr>
            <p:ph type="title"/>
          </p:nvPr>
        </p:nvSpPr>
        <p:spPr/>
        <p:txBody>
          <a:bodyPr>
            <a:normAutofit fontScale="90000"/>
          </a:bodyPr>
          <a:lstStyle/>
          <a:p>
            <a:br>
              <a:rPr lang="en-US" b="1" dirty="0"/>
            </a:br>
            <a:r>
              <a:rPr lang="en-US" b="1" dirty="0"/>
              <a:t>INTRODUCTION</a:t>
            </a:r>
            <a:br>
              <a:rPr lang="en-US" dirty="0"/>
            </a:b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0045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7215" t="22826" r="15759" b="27898"/>
          <a:stretch>
            <a:fillRect/>
          </a:stretch>
        </p:blipFill>
        <p:spPr bwMode="auto">
          <a:xfrm>
            <a:off x="228600" y="1219200"/>
            <a:ext cx="8729662"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8058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ectricity"/>
          <p:cNvPicPr>
            <a:picLocks noGrp="1" noChangeAspect="1"/>
          </p:cNvPicPr>
          <p:nvPr isPhoto="1"/>
        </p:nvPicPr>
        <p:blipFill>
          <a:blip r:embed="rId2" cstate="print">
            <a:extLst>
              <a:ext uri="{BEBA8EAE-BF5A-486C-A8C5-ECC9F3942E4B}">
                <a14:imgProps xmlns:a14="http://schemas.microsoft.com/office/drawing/2010/main">
                  <a14:imgLayer r:embed="rId3">
                    <a14:imgEffect>
                      <a14:brightnessContrast contrast="-58000"/>
                    </a14:imgEffect>
                  </a14:imgLayer>
                </a14:imgProps>
              </a:ext>
              <a:ext uri="{28A0092B-C50C-407E-A947-70E740481C1C}">
                <a14:useLocalDpi xmlns:a14="http://schemas.microsoft.com/office/drawing/2010/main" val="0"/>
              </a:ext>
            </a:extLst>
          </a:blip>
          <a:stretch>
            <a:fillRect/>
          </a:stretch>
        </p:blipFill>
        <p:spPr>
          <a:xfrm>
            <a:off x="228600" y="2743200"/>
            <a:ext cx="8636474" cy="3733799"/>
          </a:xfrm>
          <a:prstGeom prst="rect">
            <a:avLst/>
          </a:prstGeom>
          <a:noFill/>
          <a:ln>
            <a:noFill/>
          </a:ln>
        </p:spPr>
      </p:pic>
      <p:sp>
        <p:nvSpPr>
          <p:cNvPr id="3" name="Content Placeholder 2"/>
          <p:cNvSpPr>
            <a:spLocks noGrp="1"/>
          </p:cNvSpPr>
          <p:nvPr>
            <p:ph idx="1"/>
          </p:nvPr>
        </p:nvSpPr>
        <p:spPr>
          <a:xfrm>
            <a:off x="514350" y="2743200"/>
            <a:ext cx="8350724" cy="3886200"/>
          </a:xfrm>
        </p:spPr>
        <p:txBody>
          <a:bodyPr>
            <a:normAutofit/>
          </a:bodyPr>
          <a:lstStyle/>
          <a:p>
            <a:pPr algn="just">
              <a:buFont typeface="Wingdings" pitchFamily="2" charset="2"/>
              <a:buChar char="v"/>
            </a:pPr>
            <a:endParaRPr lang="en-US" dirty="0"/>
          </a:p>
          <a:p>
            <a:pPr algn="just">
              <a:buFont typeface="Wingdings" pitchFamily="2" charset="2"/>
              <a:buChar char="v"/>
            </a:pPr>
            <a:r>
              <a:rPr lang="en-US" b="1" dirty="0"/>
              <a:t>Development Services is one of the leading suppliers of electrical equipment for the High Voltage Systems. Electrical division is specialized in supply of electrical equipment to Power, Oil &amp; Gas Industry. </a:t>
            </a:r>
          </a:p>
          <a:p>
            <a:pPr algn="just">
              <a:buFont typeface="Wingdings" pitchFamily="2" charset="2"/>
              <a:buChar char="v"/>
            </a:pPr>
            <a:endParaRPr lang="en-US" b="1" dirty="0"/>
          </a:p>
          <a:p>
            <a:pPr>
              <a:buFont typeface="Wingdings" pitchFamily="2" charset="2"/>
              <a:buChar char="v"/>
            </a:pPr>
            <a:r>
              <a:rPr lang="en-US" b="1" dirty="0"/>
              <a:t>DS exclusively or on a Project Basis Looks after the interest of Several International companies.</a:t>
            </a:r>
            <a:br>
              <a:rPr lang="en-US" b="1" dirty="0"/>
            </a:br>
            <a:endParaRPr lang="en-US" b="1" dirty="0"/>
          </a:p>
          <a:p>
            <a:pPr algn="just">
              <a:buFont typeface="Wingdings" pitchFamily="2" charset="2"/>
              <a:buChar char="v"/>
            </a:pPr>
            <a:endParaRPr lang="en-US" dirty="0"/>
          </a:p>
        </p:txBody>
      </p:sp>
      <p:sp>
        <p:nvSpPr>
          <p:cNvPr id="2" name="Title 1"/>
          <p:cNvSpPr>
            <a:spLocks noGrp="1"/>
          </p:cNvSpPr>
          <p:nvPr>
            <p:ph type="title"/>
          </p:nvPr>
        </p:nvSpPr>
        <p:spPr>
          <a:xfrm>
            <a:off x="457200" y="762000"/>
            <a:ext cx="8229600" cy="944562"/>
          </a:xfrm>
        </p:spPr>
        <p:txBody>
          <a:bodyPr>
            <a:normAutofit fontScale="90000"/>
          </a:bodyPr>
          <a:lstStyle/>
          <a:p>
            <a:r>
              <a:rPr lang="en-US" sz="3200" dirty="0">
                <a:latin typeface="Algerian" pitchFamily="82" charset="0"/>
              </a:rPr>
              <a:t>EL                               </a:t>
            </a:r>
            <a:r>
              <a:rPr lang="en-US" sz="3600" dirty="0">
                <a:latin typeface="Algerian" pitchFamily="82" charset="0"/>
              </a:rPr>
              <a:t>ELECTRICAL DIVISION</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1"/>
            <a:ext cx="37719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110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we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731474" y="4516967"/>
            <a:ext cx="1676400" cy="21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914400"/>
            <a:ext cx="8438720" cy="5139869"/>
          </a:xfrm>
          <a:prstGeom prst="rect">
            <a:avLst/>
          </a:prstGeom>
        </p:spPr>
        <p:txBody>
          <a:bodyPr wrap="none">
            <a:spAutoFit/>
          </a:bodyPr>
          <a:lstStyle/>
          <a:p>
            <a:pPr marL="571500" indent="-571500" algn="ctr">
              <a:buFont typeface="Wingdings" pitchFamily="2" charset="2"/>
              <a:buChar char="v"/>
            </a:pPr>
            <a:r>
              <a:rPr lang="en-US" sz="3200" b="1" dirty="0">
                <a:solidFill>
                  <a:schemeClr val="accent2">
                    <a:lumMod val="75000"/>
                  </a:schemeClr>
                </a:solidFill>
              </a:rPr>
              <a:t>OUR MAJOR CLIENTS</a:t>
            </a:r>
          </a:p>
          <a:p>
            <a:pPr marL="571500" indent="-571500" algn="ctr">
              <a:buFont typeface="Wingdings" pitchFamily="2" charset="2"/>
              <a:buChar char="v"/>
            </a:pPr>
            <a:endParaRPr lang="en-US" sz="3200" b="1" dirty="0"/>
          </a:p>
          <a:p>
            <a:pPr marL="457200" lvl="0" indent="-457200">
              <a:buFont typeface="Wingdings" pitchFamily="2" charset="2"/>
              <a:buChar char="ü"/>
            </a:pPr>
            <a:r>
              <a:rPr lang="en-US" sz="3200" dirty="0"/>
              <a:t>Oman Electricity Transmission Company SAOC</a:t>
            </a:r>
          </a:p>
          <a:p>
            <a:pPr marL="457200" lvl="0" indent="-457200">
              <a:buFont typeface="Wingdings" pitchFamily="2" charset="2"/>
              <a:buChar char="ü"/>
            </a:pPr>
            <a:r>
              <a:rPr lang="en-US" sz="3200" dirty="0"/>
              <a:t>Muscat  Electricity Distribution Company SAOC</a:t>
            </a:r>
          </a:p>
          <a:p>
            <a:pPr marL="457200" lvl="0" indent="-457200">
              <a:buFont typeface="Wingdings" pitchFamily="2" charset="2"/>
              <a:buChar char="ü"/>
            </a:pPr>
            <a:r>
              <a:rPr lang="en-US" sz="3200" dirty="0"/>
              <a:t>Mazoon Electricity  Company SAOC </a:t>
            </a:r>
          </a:p>
          <a:p>
            <a:pPr marL="457200" lvl="0" indent="-457200">
              <a:buFont typeface="Wingdings" pitchFamily="2" charset="2"/>
              <a:buChar char="ü"/>
            </a:pPr>
            <a:r>
              <a:rPr lang="en-US" sz="3200" dirty="0"/>
              <a:t>Majan    Electricity  Company SAOC</a:t>
            </a:r>
          </a:p>
          <a:p>
            <a:pPr marL="457200" lvl="0" indent="-457200">
              <a:buFont typeface="Wingdings" pitchFamily="2" charset="2"/>
              <a:buChar char="ü"/>
            </a:pPr>
            <a:r>
              <a:rPr lang="en-US" sz="3200" dirty="0"/>
              <a:t>Rural  Area  Electricity  Companies SAOC</a:t>
            </a:r>
          </a:p>
          <a:p>
            <a:pPr marL="457200" lvl="0" indent="-457200">
              <a:buFont typeface="Wingdings" pitchFamily="2" charset="2"/>
              <a:buChar char="ü"/>
            </a:pPr>
            <a:r>
              <a:rPr lang="en-US" sz="3200" dirty="0"/>
              <a:t>Dhofar Power Company SAOC</a:t>
            </a:r>
          </a:p>
          <a:p>
            <a:pPr marL="457200" lvl="0" indent="-457200">
              <a:buFont typeface="Wingdings" pitchFamily="2" charset="2"/>
              <a:buChar char="ü"/>
            </a:pPr>
            <a:r>
              <a:rPr lang="en-US" sz="3200" dirty="0"/>
              <a:t>Local &amp; International EPC Contractors.  </a:t>
            </a:r>
          </a:p>
          <a:p>
            <a:endParaRPr lang="en-US" sz="4000"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6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par>
                          <p:cTn id="11" fill="hold">
                            <p:stCondLst>
                              <p:cond delay="1200"/>
                            </p:stCondLst>
                            <p:childTnLst>
                              <p:par>
                                <p:cTn id="12" presetID="53" presetClass="entr" presetSubtype="16"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par>
                          <p:cTn id="17" fill="hold">
                            <p:stCondLst>
                              <p:cond delay="1700"/>
                            </p:stCondLst>
                            <p:childTnLst>
                              <p:par>
                                <p:cTn id="18" presetID="53" presetClass="entr" presetSubtype="16"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2">
                                            <p:txEl>
                                              <p:pRg st="3" end="3"/>
                                            </p:txEl>
                                          </p:spTgt>
                                        </p:tgtEl>
                                      </p:cBhvr>
                                    </p:animEffect>
                                  </p:childTnLst>
                                </p:cTn>
                              </p:par>
                            </p:childTnLst>
                          </p:cTn>
                        </p:par>
                        <p:par>
                          <p:cTn id="23" fill="hold">
                            <p:stCondLst>
                              <p:cond delay="2200"/>
                            </p:stCondLst>
                            <p:childTnLst>
                              <p:par>
                                <p:cTn id="24" presetID="53" presetClass="entr" presetSubtype="16"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2">
                                            <p:txEl>
                                              <p:pRg st="4" end="4"/>
                                            </p:txEl>
                                          </p:spTgt>
                                        </p:tgtEl>
                                      </p:cBhvr>
                                    </p:animEffect>
                                  </p:childTnLst>
                                </p:cTn>
                              </p:par>
                            </p:childTnLst>
                          </p:cTn>
                        </p:par>
                        <p:par>
                          <p:cTn id="29" fill="hold">
                            <p:stCondLst>
                              <p:cond delay="2700"/>
                            </p:stCondLst>
                            <p:childTnLst>
                              <p:par>
                                <p:cTn id="30" presetID="53" presetClass="entr" presetSubtype="16"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
                                            <p:txEl>
                                              <p:pRg st="5" end="5"/>
                                            </p:txEl>
                                          </p:spTgt>
                                        </p:tgtEl>
                                      </p:cBhvr>
                                    </p:animEffect>
                                  </p:childTnLst>
                                </p:cTn>
                              </p:par>
                            </p:childTnLst>
                          </p:cTn>
                        </p:par>
                        <p:par>
                          <p:cTn id="35" fill="hold">
                            <p:stCondLst>
                              <p:cond delay="3200"/>
                            </p:stCondLst>
                            <p:childTnLst>
                              <p:par>
                                <p:cTn id="36" presetID="53" presetClass="entr" presetSubtype="16"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2">
                                            <p:txEl>
                                              <p:pRg st="6" end="6"/>
                                            </p:txEl>
                                          </p:spTgt>
                                        </p:tgtEl>
                                      </p:cBhvr>
                                    </p:animEffect>
                                  </p:childTnLst>
                                </p:cTn>
                              </p:par>
                            </p:childTnLst>
                          </p:cTn>
                        </p:par>
                        <p:par>
                          <p:cTn id="41" fill="hold">
                            <p:stCondLst>
                              <p:cond delay="3700"/>
                            </p:stCondLst>
                            <p:childTnLst>
                              <p:par>
                                <p:cTn id="42" presetID="53" presetClass="entr" presetSubtype="16" fill="hold" nodeType="after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p:cTn id="4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
                                            <p:txEl>
                                              <p:pRg st="7" end="7"/>
                                            </p:txEl>
                                          </p:spTgt>
                                        </p:tgtEl>
                                      </p:cBhvr>
                                    </p:animEffect>
                                  </p:childTnLst>
                                </p:cTn>
                              </p:par>
                            </p:childTnLst>
                          </p:cTn>
                        </p:par>
                        <p:par>
                          <p:cTn id="47" fill="hold">
                            <p:stCondLst>
                              <p:cond delay="4200"/>
                            </p:stCondLst>
                            <p:childTnLst>
                              <p:par>
                                <p:cTn id="48" presetID="53" presetClass="entr" presetSubtype="16" fill="hold" nodeType="after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 calcmode="lin" valueType="num">
                                      <p:cBhvr>
                                        <p:cTn id="50"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2">
                                            <p:txEl>
                                              <p:pRg st="8" end="8"/>
                                            </p:txEl>
                                          </p:spTgt>
                                        </p:tgtEl>
                                      </p:cBhvr>
                                    </p:animEffect>
                                  </p:childTnLst>
                                </p:cTn>
                              </p:par>
                            </p:childTnLst>
                          </p:cTn>
                        </p:par>
                        <p:par>
                          <p:cTn id="53" fill="hold">
                            <p:stCondLst>
                              <p:cond delay="4700"/>
                            </p:stCondLst>
                            <p:childTnLst>
                              <p:par>
                                <p:cTn id="54" presetID="53" presetClass="entr" presetSubtype="16"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52599"/>
            <a:ext cx="3581400" cy="268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500MVA Transform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9756" y="3452256"/>
            <a:ext cx="3652820" cy="27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br>
              <a:rPr lang="en-US" sz="4400" dirty="0"/>
            </a:br>
            <a:br>
              <a:rPr lang="en-US" sz="4400" dirty="0"/>
            </a:br>
            <a:r>
              <a:rPr lang="en-US" sz="4400" dirty="0">
                <a:solidFill>
                  <a:srgbClr val="C00000"/>
                </a:solidFill>
              </a:rPr>
              <a:t>Some of our Principals are:-</a:t>
            </a:r>
            <a:br>
              <a:rPr lang="en-US" sz="4400" dirty="0">
                <a:solidFill>
                  <a:srgbClr val="C00000"/>
                </a:solidFill>
              </a:rPr>
            </a:br>
            <a:br>
              <a:rPr lang="en-US" sz="4800" dirty="0">
                <a:solidFill>
                  <a:srgbClr val="C00000"/>
                </a:solidFill>
              </a:rPr>
            </a:br>
            <a:endParaRPr lang="en-US" dirty="0">
              <a:solidFill>
                <a:srgbClr val="C00000"/>
              </a:solidFill>
            </a:endParaRPr>
          </a:p>
        </p:txBody>
      </p:sp>
      <p:sp>
        <p:nvSpPr>
          <p:cNvPr id="6" name="Content Placeholder 2"/>
          <p:cNvSpPr txBox="1">
            <a:spLocks/>
          </p:cNvSpPr>
          <p:nvPr/>
        </p:nvSpPr>
        <p:spPr>
          <a:xfrm>
            <a:off x="76200" y="1066800"/>
            <a:ext cx="8991600" cy="5059363"/>
          </a:xfrm>
          <a:prstGeom prst="rect">
            <a:avLst/>
          </a:prstGeom>
        </p:spPr>
        <p:txBody>
          <a:bodyPr>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Font typeface="Wingdings" pitchFamily="2" charset="2"/>
              <a:buChar char="v"/>
            </a:pPr>
            <a:r>
              <a:rPr lang="en-US" sz="2200" b="1" dirty="0"/>
              <a:t>Taihan Fiber Optic Co. Korea                   - OPGW</a:t>
            </a:r>
          </a:p>
          <a:p>
            <a:pPr marL="137160" indent="0">
              <a:buNone/>
            </a:pPr>
            <a:r>
              <a:rPr lang="en-US" sz="2200" b="1" dirty="0"/>
              <a:t>                                                                                   </a:t>
            </a:r>
          </a:p>
          <a:p>
            <a:pPr>
              <a:buFont typeface="Wingdings" pitchFamily="2" charset="2"/>
              <a:buChar char="v"/>
            </a:pPr>
            <a:r>
              <a:rPr lang="en-US" sz="2200" b="1" dirty="0"/>
              <a:t>Taihan Electric Wire Company,  Korea    - Power Cables</a:t>
            </a:r>
          </a:p>
          <a:p>
            <a:pPr marL="0" indent="0">
              <a:buFont typeface="Wingdings 2"/>
              <a:buNone/>
            </a:pPr>
            <a:endParaRPr lang="en-US" sz="2200" b="1" dirty="0"/>
          </a:p>
          <a:p>
            <a:pPr>
              <a:buFont typeface="Wingdings" pitchFamily="2" charset="2"/>
              <a:buChar char="v"/>
            </a:pPr>
            <a:r>
              <a:rPr lang="en-US" sz="2200" b="1" dirty="0" err="1"/>
              <a:t>Tridelta</a:t>
            </a:r>
            <a:r>
              <a:rPr lang="en-US" sz="2200" b="1" dirty="0"/>
              <a:t> GMBH, Germany                             - Surge Arrestors</a:t>
            </a:r>
          </a:p>
          <a:p>
            <a:pPr>
              <a:buFont typeface="Wingdings" pitchFamily="2" charset="2"/>
              <a:buChar char="v"/>
            </a:pPr>
            <a:endParaRPr lang="en-US" sz="2200" b="1" dirty="0"/>
          </a:p>
          <a:p>
            <a:pPr>
              <a:buFont typeface="Wingdings" pitchFamily="2" charset="2"/>
              <a:buChar char="v"/>
            </a:pPr>
            <a:r>
              <a:rPr lang="en-US" sz="2200" b="1" dirty="0"/>
              <a:t>NGK Insulators Japan                                     - Insulators upto400KV</a:t>
            </a:r>
          </a:p>
          <a:p>
            <a:pPr marL="137160" indent="0">
              <a:buNone/>
            </a:pPr>
            <a:endParaRPr lang="en-US" sz="2200" b="1" dirty="0"/>
          </a:p>
          <a:p>
            <a:pPr>
              <a:buFont typeface="Wingdings" pitchFamily="2" charset="2"/>
              <a:buChar char="v"/>
            </a:pPr>
            <a:r>
              <a:rPr lang="en-US" sz="2200" b="1" dirty="0"/>
              <a:t>Shin </a:t>
            </a:r>
            <a:r>
              <a:rPr lang="en-US" sz="2200" b="1" dirty="0" err="1"/>
              <a:t>Seong</a:t>
            </a:r>
            <a:r>
              <a:rPr lang="en-US" sz="2200" b="1" dirty="0"/>
              <a:t> </a:t>
            </a:r>
            <a:r>
              <a:rPr lang="en-US" sz="2200" b="1" dirty="0" err="1"/>
              <a:t>Elrex</a:t>
            </a:r>
            <a:r>
              <a:rPr lang="en-US" sz="2200" b="1" dirty="0"/>
              <a:t> Corp., Korea	 -          Air Warning systems, Tower </a:t>
            </a:r>
          </a:p>
          <a:p>
            <a:pPr>
              <a:buNone/>
            </a:pPr>
            <a:r>
              <a:rPr lang="en-US" sz="2200" b="1" dirty="0"/>
              <a:t>                                                                                      Marking Lamps</a:t>
            </a:r>
          </a:p>
          <a:p>
            <a:pPr>
              <a:buFont typeface="Wingdings" pitchFamily="2" charset="2"/>
              <a:buChar char="v"/>
            </a:pPr>
            <a:r>
              <a:rPr lang="en-US" sz="2200" b="1" dirty="0" err="1"/>
              <a:t>Dalekovod</a:t>
            </a:r>
            <a:r>
              <a:rPr lang="en-US" sz="2200" b="1" dirty="0"/>
              <a:t>, Croatia		-            OHL </a:t>
            </a:r>
            <a:r>
              <a:rPr lang="en-US" sz="2200" b="1" dirty="0" err="1"/>
              <a:t>Hardwares</a:t>
            </a:r>
            <a:endParaRPr lang="en-US" sz="2200" b="1" dirty="0"/>
          </a:p>
          <a:p>
            <a:pPr marL="0" indent="0">
              <a:buFont typeface="Wingdings 2"/>
              <a:buNone/>
            </a:pPr>
            <a:endParaRPr lang="en-US" sz="2200" b="1" dirty="0"/>
          </a:p>
          <a:p>
            <a:endParaRPr lang="en-US"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7874"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7825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797</TotalTime>
  <Words>1004</Words>
  <Application>Microsoft Office PowerPoint</Application>
  <PresentationFormat>On-screen Show (4:3)</PresentationFormat>
  <Paragraphs>195</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Algerian</vt:lpstr>
      <vt:lpstr>Arial Black</vt:lpstr>
      <vt:lpstr>Calibri</vt:lpstr>
      <vt:lpstr>Candara</vt:lpstr>
      <vt:lpstr>Symbol</vt:lpstr>
      <vt:lpstr>Times New Roman</vt:lpstr>
      <vt:lpstr>Wingdings</vt:lpstr>
      <vt:lpstr>Wingdings 2</vt:lpstr>
      <vt:lpstr>Waveform</vt:lpstr>
      <vt:lpstr>`</vt:lpstr>
      <vt:lpstr>PowerPoint Presentation</vt:lpstr>
      <vt:lpstr>PowerPoint Presentation</vt:lpstr>
      <vt:lpstr>PowerPoint Presentation</vt:lpstr>
      <vt:lpstr> INTRODUCTION </vt:lpstr>
      <vt:lpstr>PowerPoint Presentation</vt:lpstr>
      <vt:lpstr>EL                               ELECTRICAL DIVISION</vt:lpstr>
      <vt:lpstr>PowerPoint Presentation</vt:lpstr>
      <vt:lpstr>  Some of our Principals are:-  </vt:lpstr>
      <vt:lpstr>MECHANICAL DIVISION</vt:lpstr>
      <vt:lpstr>We are registered suppliers to the following:</vt:lpstr>
      <vt:lpstr>Some of our Principals for Oil &amp; Gas industry:</vt:lpstr>
      <vt:lpstr>PowerPoint Presentation</vt:lpstr>
      <vt:lpstr> INDUSTRIAL PROJECTS DIVISION </vt:lpstr>
      <vt:lpstr>Petrochemical Project</vt:lpstr>
      <vt:lpstr> Sewage Plants </vt:lpstr>
      <vt:lpstr>Aviation &amp; Transport Industry</vt:lpstr>
      <vt:lpstr>MAJOR PROJECT REFERENCE</vt:lpstr>
      <vt:lpstr>MAJOR PROJECT REFERENCE</vt:lpstr>
      <vt:lpstr>HEALTH SAFETY AND ENVIRONMENT</vt:lpstr>
      <vt:lpstr>THANK YOU </vt:lpstr>
      <vt:lpstr> CONTACT DETAILS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Saji Mathew</cp:lastModifiedBy>
  <cp:revision>62</cp:revision>
  <dcterms:created xsi:type="dcterms:W3CDTF">2006-08-16T00:00:00Z</dcterms:created>
  <dcterms:modified xsi:type="dcterms:W3CDTF">2023-02-09T05:56:16Z</dcterms:modified>
</cp:coreProperties>
</file>